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448" r:id="rId5"/>
    <p:sldId id="2463" r:id="rId6"/>
    <p:sldId id="2462" r:id="rId7"/>
    <p:sldId id="259" r:id="rId8"/>
    <p:sldId id="2451" r:id="rId9"/>
    <p:sldId id="2432" r:id="rId10"/>
    <p:sldId id="2433" r:id="rId11"/>
    <p:sldId id="2464" r:id="rId12"/>
    <p:sldId id="2450" r:id="rId13"/>
    <p:sldId id="2465" r:id="rId14"/>
    <p:sldId id="2466" r:id="rId15"/>
    <p:sldId id="2467" r:id="rId16"/>
    <p:sldId id="2468" r:id="rId17"/>
    <p:sldId id="2469" r:id="rId18"/>
    <p:sldId id="2470" r:id="rId19"/>
    <p:sldId id="2471" r:id="rId20"/>
    <p:sldId id="2472" r:id="rId21"/>
    <p:sldId id="2473" r:id="rId22"/>
    <p:sldId id="2474" r:id="rId23"/>
    <p:sldId id="2475" r:id="rId24"/>
    <p:sldId id="2476" r:id="rId25"/>
    <p:sldId id="2477" r:id="rId26"/>
    <p:sldId id="2479" r:id="rId27"/>
    <p:sldId id="2480" r:id="rId28"/>
    <p:sldId id="2481" r:id="rId29"/>
    <p:sldId id="243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6" d="100"/>
          <a:sy n="86" d="100"/>
        </p:scale>
        <p:origin x="562" y="6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12/6/2022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2157274"/>
            <a:ext cx="11490325" cy="1757778"/>
          </a:xfrm>
        </p:spPr>
        <p:txBody>
          <a:bodyPr/>
          <a:lstStyle/>
          <a:p>
            <a:r>
              <a:rPr lang="en-US" sz="4400" b="1" dirty="0">
                <a:latin typeface="Californian FB" panose="0207040306080B030204" pitchFamily="18" charset="0"/>
              </a:rPr>
              <a:t>Financial assistance</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A02C110-B6A9-2F3D-268E-F569F1B2B339}"/>
              </a:ext>
            </a:extLst>
          </p:cNvPr>
          <p:cNvPicPr>
            <a:picLocks noGrp="1" noChangeAspect="1"/>
          </p:cNvPicPr>
          <p:nvPr>
            <p:ph type="pic" sz="quarter" idx="10"/>
          </p:nvPr>
        </p:nvPicPr>
        <p:blipFill>
          <a:blip r:embed="rId2"/>
          <a:srcRect/>
          <a:stretch>
            <a:fillRect/>
          </a:stretch>
        </p:blipFill>
        <p:spPr>
          <a:prstGeom prst="rect">
            <a:avLst/>
          </a:prstGeom>
        </p:spPr>
      </p:pic>
      <p:pic>
        <p:nvPicPr>
          <p:cNvPr id="8" name="Picture 7">
            <a:extLst>
              <a:ext uri="{FF2B5EF4-FFF2-40B4-BE49-F238E27FC236}">
                <a16:creationId xmlns:a16="http://schemas.microsoft.com/office/drawing/2014/main" id="{F000CE36-2966-C60F-C00E-8F61B81DFE2C}"/>
              </a:ext>
            </a:extLst>
          </p:cNvPr>
          <p:cNvPicPr>
            <a:picLocks noChangeAspect="1"/>
          </p:cNvPicPr>
          <p:nvPr/>
        </p:nvPicPr>
        <p:blipFill>
          <a:blip r:embed="rId3"/>
          <a:stretch>
            <a:fillRect/>
          </a:stretch>
        </p:blipFill>
        <p:spPr>
          <a:xfrm>
            <a:off x="1715588" y="0"/>
            <a:ext cx="8699863" cy="6858000"/>
          </a:xfrm>
          <a:prstGeom prst="rect">
            <a:avLst/>
          </a:prstGeom>
          <a:ln>
            <a:noFill/>
          </a:ln>
          <a:effectLst/>
        </p:spPr>
      </p:pic>
    </p:spTree>
    <p:extLst>
      <p:ext uri="{BB962C8B-B14F-4D97-AF65-F5344CB8AC3E}">
        <p14:creationId xmlns:p14="http://schemas.microsoft.com/office/powerpoint/2010/main" val="2238389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F8CAB0C-5FAD-CE24-0152-40312CCC4FBE}"/>
              </a:ext>
            </a:extLst>
          </p:cNvPr>
          <p:cNvPicPr>
            <a:picLocks noGrp="1" noChangeAspect="1"/>
          </p:cNvPicPr>
          <p:nvPr>
            <p:ph type="pic" sz="quarter" idx="10"/>
          </p:nvPr>
        </p:nvPicPr>
        <p:blipFill>
          <a:blip r:embed="rId2"/>
          <a:srcRect/>
          <a:stretch>
            <a:fillRect/>
          </a:stretch>
        </p:blipFill>
        <p:spPr>
          <a:prstGeom prst="rect">
            <a:avLst/>
          </a:prstGeom>
        </p:spPr>
      </p:pic>
      <p:pic>
        <p:nvPicPr>
          <p:cNvPr id="8" name="Picture 7">
            <a:extLst>
              <a:ext uri="{FF2B5EF4-FFF2-40B4-BE49-F238E27FC236}">
                <a16:creationId xmlns:a16="http://schemas.microsoft.com/office/drawing/2014/main" id="{0E05F7DC-0EC5-9288-3685-EE69C4E3FC0D}"/>
              </a:ext>
            </a:extLst>
          </p:cNvPr>
          <p:cNvPicPr>
            <a:picLocks noChangeAspect="1"/>
          </p:cNvPicPr>
          <p:nvPr/>
        </p:nvPicPr>
        <p:blipFill>
          <a:blip r:embed="rId3"/>
          <a:stretch>
            <a:fillRect/>
          </a:stretch>
        </p:blipFill>
        <p:spPr>
          <a:xfrm>
            <a:off x="1994263" y="0"/>
            <a:ext cx="8055428" cy="6858000"/>
          </a:xfrm>
          <a:prstGeom prst="rect">
            <a:avLst/>
          </a:prstGeom>
        </p:spPr>
      </p:pic>
    </p:spTree>
    <p:extLst>
      <p:ext uri="{BB962C8B-B14F-4D97-AF65-F5344CB8AC3E}">
        <p14:creationId xmlns:p14="http://schemas.microsoft.com/office/powerpoint/2010/main" val="197241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914F4EF-158F-3EE6-F820-E94C4696DEBB}"/>
              </a:ext>
            </a:extLst>
          </p:cNvPr>
          <p:cNvPicPr>
            <a:picLocks noGrp="1" noChangeAspect="1"/>
          </p:cNvPicPr>
          <p:nvPr>
            <p:ph type="pic" sz="quarter" idx="10"/>
          </p:nvPr>
        </p:nvPicPr>
        <p:blipFill>
          <a:blip r:embed="rId2"/>
          <a:srcRect/>
          <a:stretch>
            <a:fillRect/>
          </a:stretch>
        </p:blipFill>
        <p:spPr>
          <a:prstGeom prst="rect">
            <a:avLst/>
          </a:prstGeom>
        </p:spPr>
      </p:pic>
      <p:pic>
        <p:nvPicPr>
          <p:cNvPr id="7" name="Picture 6">
            <a:extLst>
              <a:ext uri="{FF2B5EF4-FFF2-40B4-BE49-F238E27FC236}">
                <a16:creationId xmlns:a16="http://schemas.microsoft.com/office/drawing/2014/main" id="{E0193201-2360-0B67-6F61-2BA5B51808AF}"/>
              </a:ext>
            </a:extLst>
          </p:cNvPr>
          <p:cNvPicPr>
            <a:picLocks noChangeAspect="1"/>
          </p:cNvPicPr>
          <p:nvPr/>
        </p:nvPicPr>
        <p:blipFill>
          <a:blip r:embed="rId3"/>
          <a:stretch>
            <a:fillRect/>
          </a:stretch>
        </p:blipFill>
        <p:spPr>
          <a:xfrm>
            <a:off x="1550125" y="0"/>
            <a:ext cx="8795657" cy="6858000"/>
          </a:xfrm>
          <a:prstGeom prst="rect">
            <a:avLst/>
          </a:prstGeom>
        </p:spPr>
      </p:pic>
    </p:spTree>
    <p:extLst>
      <p:ext uri="{BB962C8B-B14F-4D97-AF65-F5344CB8AC3E}">
        <p14:creationId xmlns:p14="http://schemas.microsoft.com/office/powerpoint/2010/main" val="4098732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69EE499-8D1D-C8D6-CB08-06711274B2D8}"/>
              </a:ext>
            </a:extLst>
          </p:cNvPr>
          <p:cNvPicPr>
            <a:picLocks noGrp="1" noChangeAspect="1"/>
          </p:cNvPicPr>
          <p:nvPr>
            <p:ph type="pic" sz="quarter" idx="10"/>
          </p:nvPr>
        </p:nvPicPr>
        <p:blipFill>
          <a:blip r:embed="rId2"/>
          <a:srcRect/>
          <a:stretch>
            <a:fillRect/>
          </a:stretch>
        </p:blipFill>
        <p:spPr>
          <a:prstGeom prst="rect">
            <a:avLst/>
          </a:prstGeom>
        </p:spPr>
      </p:pic>
      <p:pic>
        <p:nvPicPr>
          <p:cNvPr id="9" name="Picture 8">
            <a:extLst>
              <a:ext uri="{FF2B5EF4-FFF2-40B4-BE49-F238E27FC236}">
                <a16:creationId xmlns:a16="http://schemas.microsoft.com/office/drawing/2014/main" id="{C20011AC-39FB-DF63-8B5E-6595F7B90567}"/>
              </a:ext>
            </a:extLst>
          </p:cNvPr>
          <p:cNvPicPr>
            <a:picLocks noChangeAspect="1"/>
          </p:cNvPicPr>
          <p:nvPr/>
        </p:nvPicPr>
        <p:blipFill>
          <a:blip r:embed="rId3"/>
          <a:stretch>
            <a:fillRect/>
          </a:stretch>
        </p:blipFill>
        <p:spPr>
          <a:xfrm>
            <a:off x="1584960" y="0"/>
            <a:ext cx="8943703" cy="6858000"/>
          </a:xfrm>
          <a:prstGeom prst="rect">
            <a:avLst/>
          </a:prstGeom>
        </p:spPr>
      </p:pic>
    </p:spTree>
    <p:extLst>
      <p:ext uri="{BB962C8B-B14F-4D97-AF65-F5344CB8AC3E}">
        <p14:creationId xmlns:p14="http://schemas.microsoft.com/office/powerpoint/2010/main" val="2358625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A9CD6EC-7A5E-D840-A36D-926F6D4C538E}"/>
              </a:ext>
            </a:extLst>
          </p:cNvPr>
          <p:cNvPicPr>
            <a:picLocks noGrp="1" noChangeAspect="1"/>
          </p:cNvPicPr>
          <p:nvPr>
            <p:ph type="pic" sz="quarter" idx="10"/>
          </p:nvPr>
        </p:nvPicPr>
        <p:blipFill>
          <a:blip r:embed="rId2"/>
          <a:srcRect/>
          <a:stretch>
            <a:fillRect/>
          </a:stretch>
        </p:blipFill>
        <p:spPr>
          <a:prstGeom prst="rect">
            <a:avLst/>
          </a:prstGeom>
        </p:spPr>
      </p:pic>
      <p:pic>
        <p:nvPicPr>
          <p:cNvPr id="7" name="Picture 6">
            <a:extLst>
              <a:ext uri="{FF2B5EF4-FFF2-40B4-BE49-F238E27FC236}">
                <a16:creationId xmlns:a16="http://schemas.microsoft.com/office/drawing/2014/main" id="{699C1B12-691D-49A0-AD4D-C42D82EADC0A}"/>
              </a:ext>
            </a:extLst>
          </p:cNvPr>
          <p:cNvPicPr>
            <a:picLocks noChangeAspect="1"/>
          </p:cNvPicPr>
          <p:nvPr/>
        </p:nvPicPr>
        <p:blipFill>
          <a:blip r:embed="rId3"/>
          <a:stretch>
            <a:fillRect/>
          </a:stretch>
        </p:blipFill>
        <p:spPr>
          <a:xfrm>
            <a:off x="1663336" y="0"/>
            <a:ext cx="8795657" cy="6858000"/>
          </a:xfrm>
          <a:prstGeom prst="rect">
            <a:avLst/>
          </a:prstGeom>
        </p:spPr>
      </p:pic>
    </p:spTree>
    <p:extLst>
      <p:ext uri="{BB962C8B-B14F-4D97-AF65-F5344CB8AC3E}">
        <p14:creationId xmlns:p14="http://schemas.microsoft.com/office/powerpoint/2010/main" val="4213451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6B1DE3-3329-C2D1-500E-0C6CD8E4EC25}"/>
              </a:ext>
            </a:extLst>
          </p:cNvPr>
          <p:cNvPicPr>
            <a:picLocks noGrp="1" noChangeAspect="1"/>
          </p:cNvPicPr>
          <p:nvPr>
            <p:ph type="pic" sz="quarter" idx="10"/>
          </p:nvPr>
        </p:nvPicPr>
        <p:blipFill>
          <a:blip r:embed="rId2"/>
          <a:srcRect/>
          <a:stretch>
            <a:fillRect/>
          </a:stretch>
        </p:blipFill>
        <p:spPr>
          <a:prstGeom prst="rect">
            <a:avLst/>
          </a:prstGeom>
        </p:spPr>
      </p:pic>
      <p:pic>
        <p:nvPicPr>
          <p:cNvPr id="7" name="Picture 6">
            <a:extLst>
              <a:ext uri="{FF2B5EF4-FFF2-40B4-BE49-F238E27FC236}">
                <a16:creationId xmlns:a16="http://schemas.microsoft.com/office/drawing/2014/main" id="{836C39AC-FBEB-089F-718E-E5E93CB93BAD}"/>
              </a:ext>
            </a:extLst>
          </p:cNvPr>
          <p:cNvPicPr>
            <a:picLocks noChangeAspect="1"/>
          </p:cNvPicPr>
          <p:nvPr/>
        </p:nvPicPr>
        <p:blipFill>
          <a:blip r:embed="rId3"/>
          <a:stretch>
            <a:fillRect/>
          </a:stretch>
        </p:blipFill>
        <p:spPr>
          <a:xfrm>
            <a:off x="1872343" y="0"/>
            <a:ext cx="8621486" cy="6858000"/>
          </a:xfrm>
          <a:prstGeom prst="rect">
            <a:avLst/>
          </a:prstGeom>
        </p:spPr>
      </p:pic>
    </p:spTree>
    <p:extLst>
      <p:ext uri="{BB962C8B-B14F-4D97-AF65-F5344CB8AC3E}">
        <p14:creationId xmlns:p14="http://schemas.microsoft.com/office/powerpoint/2010/main" val="2279950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C85AB50-13B9-89EA-4B1B-AE5238BE664D}"/>
              </a:ext>
            </a:extLst>
          </p:cNvPr>
          <p:cNvPicPr>
            <a:picLocks noGrp="1" noChangeAspect="1"/>
          </p:cNvPicPr>
          <p:nvPr>
            <p:ph type="pic" sz="quarter" idx="10"/>
          </p:nvPr>
        </p:nvPicPr>
        <p:blipFill>
          <a:blip r:embed="rId2"/>
          <a:srcRect/>
          <a:stretch>
            <a:fillRect/>
          </a:stretch>
        </p:blipFill>
        <p:spPr>
          <a:prstGeom prst="rect">
            <a:avLst/>
          </a:prstGeom>
        </p:spPr>
      </p:pic>
      <p:pic>
        <p:nvPicPr>
          <p:cNvPr id="7" name="Picture 6">
            <a:extLst>
              <a:ext uri="{FF2B5EF4-FFF2-40B4-BE49-F238E27FC236}">
                <a16:creationId xmlns:a16="http://schemas.microsoft.com/office/drawing/2014/main" id="{7E9CFEDF-8DD9-E457-4BC5-9807630B0BE1}"/>
              </a:ext>
            </a:extLst>
          </p:cNvPr>
          <p:cNvPicPr>
            <a:picLocks noChangeAspect="1"/>
          </p:cNvPicPr>
          <p:nvPr/>
        </p:nvPicPr>
        <p:blipFill>
          <a:blip r:embed="rId3"/>
          <a:stretch>
            <a:fillRect/>
          </a:stretch>
        </p:blipFill>
        <p:spPr>
          <a:xfrm>
            <a:off x="1454331" y="0"/>
            <a:ext cx="8926286" cy="6858000"/>
          </a:xfrm>
          <a:prstGeom prst="rect">
            <a:avLst/>
          </a:prstGeom>
        </p:spPr>
      </p:pic>
    </p:spTree>
    <p:extLst>
      <p:ext uri="{BB962C8B-B14F-4D97-AF65-F5344CB8AC3E}">
        <p14:creationId xmlns:p14="http://schemas.microsoft.com/office/powerpoint/2010/main" val="318054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1106220-E6D3-C147-2851-0E43AC8F949D}"/>
              </a:ext>
            </a:extLst>
          </p:cNvPr>
          <p:cNvPicPr>
            <a:picLocks noGrp="1" noChangeAspect="1"/>
          </p:cNvPicPr>
          <p:nvPr>
            <p:ph type="pic" sz="quarter" idx="10"/>
          </p:nvPr>
        </p:nvPicPr>
        <p:blipFill>
          <a:blip r:embed="rId2"/>
          <a:srcRect/>
          <a:stretch>
            <a:fillRect/>
          </a:stretch>
        </p:blipFill>
        <p:spPr>
          <a:prstGeom prst="rect">
            <a:avLst/>
          </a:prstGeom>
        </p:spPr>
      </p:pic>
      <p:pic>
        <p:nvPicPr>
          <p:cNvPr id="8" name="Picture 7">
            <a:extLst>
              <a:ext uri="{FF2B5EF4-FFF2-40B4-BE49-F238E27FC236}">
                <a16:creationId xmlns:a16="http://schemas.microsoft.com/office/drawing/2014/main" id="{AD23E8F3-FD8D-396B-8661-86D943DB5E4D}"/>
              </a:ext>
            </a:extLst>
          </p:cNvPr>
          <p:cNvPicPr>
            <a:picLocks noChangeAspect="1"/>
          </p:cNvPicPr>
          <p:nvPr/>
        </p:nvPicPr>
        <p:blipFill>
          <a:blip r:embed="rId3"/>
          <a:stretch>
            <a:fillRect/>
          </a:stretch>
        </p:blipFill>
        <p:spPr>
          <a:xfrm>
            <a:off x="1881051" y="0"/>
            <a:ext cx="8307978" cy="6858000"/>
          </a:xfrm>
          <a:prstGeom prst="rect">
            <a:avLst/>
          </a:prstGeom>
        </p:spPr>
      </p:pic>
    </p:spTree>
    <p:extLst>
      <p:ext uri="{BB962C8B-B14F-4D97-AF65-F5344CB8AC3E}">
        <p14:creationId xmlns:p14="http://schemas.microsoft.com/office/powerpoint/2010/main" val="2144063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8DA81E-43B1-1AA5-1251-3A74845BC4BE}"/>
              </a:ext>
            </a:extLst>
          </p:cNvPr>
          <p:cNvPicPr>
            <a:picLocks noChangeAspect="1"/>
          </p:cNvPicPr>
          <p:nvPr/>
        </p:nvPicPr>
        <p:blipFill>
          <a:blip r:embed="rId2"/>
          <a:stretch>
            <a:fillRect/>
          </a:stretch>
        </p:blipFill>
        <p:spPr>
          <a:xfrm>
            <a:off x="0" y="0"/>
            <a:ext cx="12192000" cy="6857999"/>
          </a:xfrm>
          <a:prstGeom prst="rect">
            <a:avLst/>
          </a:prstGeom>
        </p:spPr>
      </p:pic>
      <p:sp>
        <p:nvSpPr>
          <p:cNvPr id="3" name="Title 2">
            <a:extLst>
              <a:ext uri="{FF2B5EF4-FFF2-40B4-BE49-F238E27FC236}">
                <a16:creationId xmlns:a16="http://schemas.microsoft.com/office/drawing/2014/main" id="{B898C0D3-A28F-1444-121C-DE3767351E8D}"/>
              </a:ext>
            </a:extLst>
          </p:cNvPr>
          <p:cNvSpPr>
            <a:spLocks noGrp="1"/>
          </p:cNvSpPr>
          <p:nvPr>
            <p:ph type="title"/>
          </p:nvPr>
        </p:nvSpPr>
        <p:spPr>
          <a:xfrm>
            <a:off x="0" y="-1"/>
            <a:ext cx="2936966" cy="609297"/>
          </a:xfrm>
        </p:spPr>
        <p:txBody>
          <a:bodyPr/>
          <a:lstStyle/>
          <a:p>
            <a:r>
              <a:rPr lang="en-US" sz="3200" b="1" dirty="0">
                <a:latin typeface="Algerian" panose="04020705040A02060702" pitchFamily="82" charset="0"/>
              </a:rPr>
              <a:t>OUTPUT</a:t>
            </a:r>
            <a:endParaRPr lang="en-IN" sz="3200" b="1" dirty="0">
              <a:latin typeface="Algerian" panose="04020705040A02060702" pitchFamily="82" charset="0"/>
            </a:endParaRPr>
          </a:p>
        </p:txBody>
      </p:sp>
      <p:pic>
        <p:nvPicPr>
          <p:cNvPr id="10" name="Picture Placeholder 9">
            <a:extLst>
              <a:ext uri="{FF2B5EF4-FFF2-40B4-BE49-F238E27FC236}">
                <a16:creationId xmlns:a16="http://schemas.microsoft.com/office/drawing/2014/main" id="{E7154207-2A53-6D32-A90B-89A982863538}"/>
              </a:ext>
            </a:extLst>
          </p:cNvPr>
          <p:cNvPicPr>
            <a:picLocks noGrp="1" noChangeAspect="1"/>
          </p:cNvPicPr>
          <p:nvPr>
            <p:ph type="pic" sz="quarter" idx="10"/>
          </p:nvPr>
        </p:nvPicPr>
        <p:blipFill>
          <a:blip r:embed="rId3"/>
          <a:srcRect t="3957" b="3957"/>
          <a:stretch>
            <a:fillRect/>
          </a:stretch>
        </p:blipFill>
        <p:spPr>
          <a:xfrm>
            <a:off x="226423" y="609297"/>
            <a:ext cx="11739154" cy="6248703"/>
          </a:xfrm>
        </p:spPr>
      </p:pic>
    </p:spTree>
    <p:extLst>
      <p:ext uri="{BB962C8B-B14F-4D97-AF65-F5344CB8AC3E}">
        <p14:creationId xmlns:p14="http://schemas.microsoft.com/office/powerpoint/2010/main" val="280294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8079B6E-6781-8B88-452E-AE8C1A9FE609}"/>
              </a:ext>
            </a:extLst>
          </p:cNvPr>
          <p:cNvPicPr>
            <a:picLocks noGrp="1" noChangeAspect="1"/>
          </p:cNvPicPr>
          <p:nvPr>
            <p:ph type="pic" sz="quarter" idx="10"/>
          </p:nvPr>
        </p:nvPicPr>
        <p:blipFill>
          <a:blip r:embed="rId2"/>
          <a:srcRect t="4265" b="4265"/>
          <a:stretch>
            <a:fillRect/>
          </a:stretch>
        </p:blipFill>
        <p:spPr/>
      </p:pic>
    </p:spTree>
    <p:extLst>
      <p:ext uri="{BB962C8B-B14F-4D97-AF65-F5344CB8AC3E}">
        <p14:creationId xmlns:p14="http://schemas.microsoft.com/office/powerpoint/2010/main" val="46799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7EB41-96F2-BFB8-D72B-CE0526B0A8BD}"/>
              </a:ext>
            </a:extLst>
          </p:cNvPr>
          <p:cNvSpPr>
            <a:spLocks noGrp="1"/>
          </p:cNvSpPr>
          <p:nvPr>
            <p:ph type="title"/>
          </p:nvPr>
        </p:nvSpPr>
        <p:spPr>
          <a:xfrm>
            <a:off x="2487675" y="1627632"/>
            <a:ext cx="4846320" cy="822960"/>
          </a:xfrm>
        </p:spPr>
        <p:txBody>
          <a:bodyPr/>
          <a:lstStyle/>
          <a:p>
            <a:r>
              <a:rPr lang="en-US" sz="4000" b="1" dirty="0"/>
              <a:t>Presented by</a:t>
            </a:r>
            <a:endParaRPr lang="en-IN" sz="4000" b="1" dirty="0"/>
          </a:p>
        </p:txBody>
      </p:sp>
      <p:sp>
        <p:nvSpPr>
          <p:cNvPr id="4" name="Slide Number Placeholder 3">
            <a:extLst>
              <a:ext uri="{FF2B5EF4-FFF2-40B4-BE49-F238E27FC236}">
                <a16:creationId xmlns:a16="http://schemas.microsoft.com/office/drawing/2014/main" id="{EA0B6949-8BEA-AE17-4586-78B16EA5D359}"/>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5" name="Text Placeholder 4">
            <a:extLst>
              <a:ext uri="{FF2B5EF4-FFF2-40B4-BE49-F238E27FC236}">
                <a16:creationId xmlns:a16="http://schemas.microsoft.com/office/drawing/2014/main" id="{6FAC2FB5-AC2F-CE92-E178-9223DBC60809}"/>
              </a:ext>
            </a:extLst>
          </p:cNvPr>
          <p:cNvSpPr>
            <a:spLocks noGrp="1"/>
          </p:cNvSpPr>
          <p:nvPr>
            <p:ph type="body" sz="quarter" idx="15"/>
          </p:nvPr>
        </p:nvSpPr>
        <p:spPr>
          <a:xfrm>
            <a:off x="3886200" y="3057283"/>
            <a:ext cx="6473952" cy="2804022"/>
          </a:xfrm>
        </p:spPr>
        <p:txBody>
          <a:bodyPr/>
          <a:lstStyle/>
          <a:p>
            <a:pPr marL="285750" indent="-285750">
              <a:buFont typeface="Wingdings" panose="05000000000000000000" pitchFamily="2" charset="2"/>
              <a:buChar char="v"/>
            </a:pPr>
            <a:r>
              <a:rPr lang="en-US" dirty="0">
                <a:latin typeface="Calisto MT" panose="02040603050505030304" pitchFamily="18" charset="0"/>
              </a:rPr>
              <a:t>Shubham </a:t>
            </a:r>
            <a:r>
              <a:rPr lang="en-US" dirty="0" err="1">
                <a:latin typeface="Calisto MT" panose="02040603050505030304" pitchFamily="18" charset="0"/>
              </a:rPr>
              <a:t>pandey</a:t>
            </a:r>
            <a:r>
              <a:rPr lang="en-US" dirty="0">
                <a:latin typeface="Calisto MT" panose="02040603050505030304" pitchFamily="18" charset="0"/>
              </a:rPr>
              <a:t> - AP21110010940</a:t>
            </a:r>
          </a:p>
          <a:p>
            <a:pPr marL="285750" indent="-285750">
              <a:buFont typeface="Wingdings" panose="05000000000000000000" pitchFamily="2" charset="2"/>
              <a:buChar char="v"/>
            </a:pPr>
            <a:r>
              <a:rPr lang="en-US" dirty="0" err="1">
                <a:latin typeface="Calisto MT" panose="02040603050505030304" pitchFamily="18" charset="0"/>
              </a:rPr>
              <a:t>Anulikhitha</a:t>
            </a:r>
            <a:r>
              <a:rPr lang="en-US" dirty="0">
                <a:latin typeface="Calisto MT" panose="02040603050505030304" pitchFamily="18" charset="0"/>
              </a:rPr>
              <a:t> </a:t>
            </a:r>
            <a:r>
              <a:rPr lang="en-US" dirty="0" err="1">
                <a:latin typeface="Calisto MT" panose="02040603050505030304" pitchFamily="18" charset="0"/>
              </a:rPr>
              <a:t>Immedisetty</a:t>
            </a:r>
            <a:r>
              <a:rPr lang="en-US" dirty="0">
                <a:latin typeface="Calisto MT" panose="02040603050505030304" pitchFamily="18" charset="0"/>
              </a:rPr>
              <a:t> – AP21110010963</a:t>
            </a:r>
          </a:p>
          <a:p>
            <a:pPr marL="285750" indent="-285750">
              <a:buFont typeface="Wingdings" panose="05000000000000000000" pitchFamily="2" charset="2"/>
              <a:buChar char="v"/>
            </a:pPr>
            <a:r>
              <a:rPr lang="en-US" dirty="0">
                <a:latin typeface="Calisto MT" panose="02040603050505030304" pitchFamily="18" charset="0"/>
              </a:rPr>
              <a:t>Nandini Gogineni – AP21110010912</a:t>
            </a:r>
          </a:p>
          <a:p>
            <a:pPr marL="285750" indent="-285750">
              <a:buFont typeface="Wingdings" panose="05000000000000000000" pitchFamily="2" charset="2"/>
              <a:buChar char="v"/>
            </a:pPr>
            <a:r>
              <a:rPr lang="en-US" dirty="0">
                <a:latin typeface="Calisto MT" panose="02040603050505030304" pitchFamily="18" charset="0"/>
              </a:rPr>
              <a:t>Arshad Shaik – AP21110010926</a:t>
            </a:r>
            <a:endParaRPr lang="en-IN" dirty="0">
              <a:latin typeface="Calisto MT" panose="02040603050505030304" pitchFamily="18" charset="0"/>
            </a:endParaRPr>
          </a:p>
        </p:txBody>
      </p:sp>
    </p:spTree>
    <p:extLst>
      <p:ext uri="{BB962C8B-B14F-4D97-AF65-F5344CB8AC3E}">
        <p14:creationId xmlns:p14="http://schemas.microsoft.com/office/powerpoint/2010/main" val="3141129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FCB0915-452A-111C-77DA-C5659637FE13}"/>
              </a:ext>
            </a:extLst>
          </p:cNvPr>
          <p:cNvPicPr>
            <a:picLocks noGrp="1" noChangeAspect="1"/>
          </p:cNvPicPr>
          <p:nvPr>
            <p:ph type="pic" sz="quarter" idx="10"/>
          </p:nvPr>
        </p:nvPicPr>
        <p:blipFill>
          <a:blip r:embed="rId2"/>
          <a:srcRect t="1543" b="1543"/>
          <a:stretch>
            <a:fillRect/>
          </a:stretch>
        </p:blipFill>
        <p:spPr>
          <a:xfrm>
            <a:off x="0" y="78377"/>
            <a:ext cx="12192000" cy="6858000"/>
          </a:xfrm>
        </p:spPr>
      </p:pic>
    </p:spTree>
    <p:extLst>
      <p:ext uri="{BB962C8B-B14F-4D97-AF65-F5344CB8AC3E}">
        <p14:creationId xmlns:p14="http://schemas.microsoft.com/office/powerpoint/2010/main" val="58950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CEBE108-3E5B-F985-F2D3-D064DF1B229B}"/>
              </a:ext>
            </a:extLst>
          </p:cNvPr>
          <p:cNvPicPr>
            <a:picLocks noGrp="1" noChangeAspect="1"/>
          </p:cNvPicPr>
          <p:nvPr>
            <p:ph type="pic" sz="quarter" idx="10"/>
          </p:nvPr>
        </p:nvPicPr>
        <p:blipFill>
          <a:blip r:embed="rId2"/>
          <a:srcRect t="5591" b="5591"/>
          <a:stretch>
            <a:fillRect/>
          </a:stretch>
        </p:blipFill>
        <p:spPr/>
      </p:pic>
    </p:spTree>
    <p:extLst>
      <p:ext uri="{BB962C8B-B14F-4D97-AF65-F5344CB8AC3E}">
        <p14:creationId xmlns:p14="http://schemas.microsoft.com/office/powerpoint/2010/main" val="415918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65A99BF-8AC6-5ABC-42E3-B34C6C2AB022}"/>
              </a:ext>
            </a:extLst>
          </p:cNvPr>
          <p:cNvPicPr>
            <a:picLocks noGrp="1" noChangeAspect="1"/>
          </p:cNvPicPr>
          <p:nvPr>
            <p:ph type="pic" sz="quarter" idx="10"/>
          </p:nvPr>
        </p:nvPicPr>
        <p:blipFill>
          <a:blip r:embed="rId2"/>
          <a:srcRect t="4619" b="4619"/>
          <a:stretch>
            <a:fillRect/>
          </a:stretch>
        </p:blipFill>
        <p:spPr/>
      </p:pic>
    </p:spTree>
    <p:extLst>
      <p:ext uri="{BB962C8B-B14F-4D97-AF65-F5344CB8AC3E}">
        <p14:creationId xmlns:p14="http://schemas.microsoft.com/office/powerpoint/2010/main" val="58772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27418D-46AA-7FCE-1374-7922EB914E66}"/>
              </a:ext>
            </a:extLst>
          </p:cNvPr>
          <p:cNvPicPr>
            <a:picLocks noChangeAspect="1"/>
          </p:cNvPicPr>
          <p:nvPr/>
        </p:nvPicPr>
        <p:blipFill>
          <a:blip r:embed="rId2"/>
          <a:stretch>
            <a:fillRect/>
          </a:stretch>
        </p:blipFill>
        <p:spPr>
          <a:xfrm>
            <a:off x="1033786" y="258499"/>
            <a:ext cx="4115157" cy="646168"/>
          </a:xfrm>
          <a:prstGeom prst="rect">
            <a:avLst/>
          </a:prstGeom>
        </p:spPr>
      </p:pic>
      <p:sp>
        <p:nvSpPr>
          <p:cNvPr id="2" name="Title 1">
            <a:extLst>
              <a:ext uri="{FF2B5EF4-FFF2-40B4-BE49-F238E27FC236}">
                <a16:creationId xmlns:a16="http://schemas.microsoft.com/office/drawing/2014/main" id="{D0B355AD-CC08-941A-CBDC-403AEBAFC227}"/>
              </a:ext>
            </a:extLst>
          </p:cNvPr>
          <p:cNvSpPr>
            <a:spLocks noGrp="1"/>
          </p:cNvSpPr>
          <p:nvPr>
            <p:ph type="title"/>
          </p:nvPr>
        </p:nvSpPr>
        <p:spPr>
          <a:xfrm>
            <a:off x="1715874" y="294588"/>
            <a:ext cx="3615950" cy="573989"/>
          </a:xfrm>
        </p:spPr>
        <p:txBody>
          <a:bodyPr/>
          <a:lstStyle/>
          <a:p>
            <a:r>
              <a:rPr lang="en-US" b="1" dirty="0">
                <a:solidFill>
                  <a:schemeClr val="bg1"/>
                </a:solidFill>
                <a:latin typeface="Algerian" panose="04020705040A02060702" pitchFamily="82" charset="0"/>
              </a:rPr>
              <a:t>CONCLUSION</a:t>
            </a:r>
            <a:endParaRPr lang="en-IN" b="1" dirty="0">
              <a:solidFill>
                <a:schemeClr val="bg1"/>
              </a:solidFill>
              <a:latin typeface="Algerian" panose="04020705040A02060702" pitchFamily="82" charset="0"/>
            </a:endParaRPr>
          </a:p>
        </p:txBody>
      </p:sp>
      <p:sp>
        <p:nvSpPr>
          <p:cNvPr id="4" name="Slide Number Placeholder 3">
            <a:extLst>
              <a:ext uri="{FF2B5EF4-FFF2-40B4-BE49-F238E27FC236}">
                <a16:creationId xmlns:a16="http://schemas.microsoft.com/office/drawing/2014/main" id="{628D1CF9-547D-BDC3-042A-5B19645D3E9B}"/>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5" name="TextBox 4">
            <a:extLst>
              <a:ext uri="{FF2B5EF4-FFF2-40B4-BE49-F238E27FC236}">
                <a16:creationId xmlns:a16="http://schemas.microsoft.com/office/drawing/2014/main" id="{140795B5-5F69-FDB3-0E5A-D82E723B9DAF}"/>
              </a:ext>
            </a:extLst>
          </p:cNvPr>
          <p:cNvSpPr txBox="1"/>
          <p:nvPr/>
        </p:nvSpPr>
        <p:spPr>
          <a:xfrm>
            <a:off x="1910917" y="1543714"/>
            <a:ext cx="7312981" cy="4247317"/>
          </a:xfrm>
          <a:prstGeom prst="rect">
            <a:avLst/>
          </a:prstGeom>
          <a:noFill/>
        </p:spPr>
        <p:txBody>
          <a:bodyPr wrap="square">
            <a:spAutoFit/>
          </a:bodyPr>
          <a:lstStyle/>
          <a:p>
            <a:r>
              <a:rPr lang="en-US" dirty="0">
                <a:latin typeface="Book Antiqua" panose="02040602050305030304" pitchFamily="18" charset="0"/>
              </a:rPr>
              <a:t>By making this project we got to learn about modules like matplotlib, pandas, pickle,sys, datatime etc.,</a:t>
            </a:r>
          </a:p>
          <a:p>
            <a:endParaRPr lang="en-US" dirty="0">
              <a:latin typeface="Book Antiqua" panose="02040602050305030304" pitchFamily="18" charset="0"/>
            </a:endParaRPr>
          </a:p>
          <a:p>
            <a:r>
              <a:rPr lang="en-US" dirty="0">
                <a:latin typeface="Book Antiqua" panose="02040602050305030304" pitchFamily="18" charset="0"/>
              </a:rPr>
              <a:t>This project will assist the people who are into stock market.</a:t>
            </a:r>
          </a:p>
          <a:p>
            <a:r>
              <a:rPr lang="en-US" dirty="0">
                <a:latin typeface="Book Antiqua" panose="02040602050305030304" pitchFamily="18" charset="0"/>
              </a:rPr>
              <a:t>It will help them to know about their portfolio and study candlestick chart.</a:t>
            </a:r>
          </a:p>
          <a:p>
            <a:endParaRPr lang="en-US" dirty="0">
              <a:latin typeface="Book Antiqua" panose="02040602050305030304" pitchFamily="18" charset="0"/>
            </a:endParaRPr>
          </a:p>
          <a:p>
            <a:r>
              <a:rPr lang="en-US" dirty="0">
                <a:latin typeface="Book Antiqua" panose="02040602050305030304" pitchFamily="18" charset="0"/>
              </a:rPr>
              <a:t>Studying candlestick charts will help them to predict whether the market is bullish or bearish.</a:t>
            </a:r>
          </a:p>
          <a:p>
            <a:endParaRPr lang="en-US" dirty="0">
              <a:latin typeface="Book Antiqua" panose="02040602050305030304" pitchFamily="18" charset="0"/>
            </a:endParaRPr>
          </a:p>
          <a:p>
            <a:r>
              <a:rPr lang="en-US" dirty="0">
                <a:latin typeface="Book Antiqua" panose="02040602050305030304" pitchFamily="18" charset="0"/>
              </a:rPr>
              <a:t>Hence, this project also helps in analysis of stock.</a:t>
            </a:r>
          </a:p>
          <a:p>
            <a:endParaRPr lang="en-US" dirty="0">
              <a:latin typeface="Book Antiqua" panose="02040602050305030304" pitchFamily="18" charset="0"/>
            </a:endParaRPr>
          </a:p>
          <a:p>
            <a:r>
              <a:rPr lang="en-US" dirty="0">
                <a:latin typeface="Book Antiqua" panose="02040602050305030304" pitchFamily="18" charset="0"/>
              </a:rPr>
              <a:t>We can compare then and now prices of stock also we can plot the chart on prices of stock with volume of shares that have been traded in a particular day</a:t>
            </a:r>
            <a:endParaRPr lang="en-IN" dirty="0">
              <a:latin typeface="Book Antiqua" panose="02040602050305030304" pitchFamily="18" charset="0"/>
            </a:endParaRPr>
          </a:p>
        </p:txBody>
      </p:sp>
    </p:spTree>
    <p:extLst>
      <p:ext uri="{BB962C8B-B14F-4D97-AF65-F5344CB8AC3E}">
        <p14:creationId xmlns:p14="http://schemas.microsoft.com/office/powerpoint/2010/main" val="2633547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DCEF2F-4A14-0B97-82B1-EAEBFF19BBF2}"/>
              </a:ext>
            </a:extLst>
          </p:cNvPr>
          <p:cNvSpPr>
            <a:spLocks noGrp="1"/>
          </p:cNvSpPr>
          <p:nvPr>
            <p:ph type="sldNum" sz="quarter" idx="4"/>
          </p:nvPr>
        </p:nvSpPr>
        <p:spPr/>
        <p:txBody>
          <a:bodyPr/>
          <a:lstStyle/>
          <a:p>
            <a:fld id="{8C2E478F-E849-4A8C-AF1F-CBCC78A7CBFA}" type="slidenum">
              <a:rPr lang="en-US" smtClean="0"/>
              <a:t>24</a:t>
            </a:fld>
            <a:endParaRPr lang="en-US" dirty="0"/>
          </a:p>
        </p:txBody>
      </p:sp>
      <p:pic>
        <p:nvPicPr>
          <p:cNvPr id="13" name="Picture 12">
            <a:extLst>
              <a:ext uri="{FF2B5EF4-FFF2-40B4-BE49-F238E27FC236}">
                <a16:creationId xmlns:a16="http://schemas.microsoft.com/office/drawing/2014/main" id="{7CA46198-2AB7-AB25-9809-AEC73DC69D2A}"/>
              </a:ext>
            </a:extLst>
          </p:cNvPr>
          <p:cNvPicPr>
            <a:picLocks noChangeAspect="1"/>
          </p:cNvPicPr>
          <p:nvPr/>
        </p:nvPicPr>
        <p:blipFill>
          <a:blip r:embed="rId2"/>
          <a:stretch>
            <a:fillRect/>
          </a:stretch>
        </p:blipFill>
        <p:spPr>
          <a:xfrm>
            <a:off x="1383998" y="327174"/>
            <a:ext cx="4115157" cy="646232"/>
          </a:xfrm>
          <a:prstGeom prst="rect">
            <a:avLst/>
          </a:prstGeom>
        </p:spPr>
      </p:pic>
      <p:sp>
        <p:nvSpPr>
          <p:cNvPr id="16" name="TextBox 15">
            <a:extLst>
              <a:ext uri="{FF2B5EF4-FFF2-40B4-BE49-F238E27FC236}">
                <a16:creationId xmlns:a16="http://schemas.microsoft.com/office/drawing/2014/main" id="{407AB023-E24F-D601-DBEB-EC2CD657D9EB}"/>
              </a:ext>
            </a:extLst>
          </p:cNvPr>
          <p:cNvSpPr txBox="1"/>
          <p:nvPr/>
        </p:nvSpPr>
        <p:spPr>
          <a:xfrm>
            <a:off x="2157274" y="419457"/>
            <a:ext cx="2902998" cy="461665"/>
          </a:xfrm>
          <a:prstGeom prst="rect">
            <a:avLst/>
          </a:prstGeom>
          <a:noFill/>
        </p:spPr>
        <p:txBody>
          <a:bodyPr wrap="square">
            <a:spAutoFit/>
          </a:bodyPr>
          <a:lstStyle/>
          <a:p>
            <a:r>
              <a:rPr lang="en-IN" sz="2400" b="1" dirty="0">
                <a:solidFill>
                  <a:schemeClr val="bg1"/>
                </a:solidFill>
                <a:latin typeface="Algerian" panose="04020705040A02060702" pitchFamily="82" charset="0"/>
              </a:rPr>
              <a:t>future</a:t>
            </a:r>
            <a:r>
              <a:rPr lang="en-IN" b="1" dirty="0">
                <a:solidFill>
                  <a:schemeClr val="bg1"/>
                </a:solidFill>
                <a:latin typeface="Algerian" panose="04020705040A02060702" pitchFamily="82" charset="0"/>
              </a:rPr>
              <a:t> </a:t>
            </a:r>
            <a:r>
              <a:rPr lang="en-IN" sz="2400" b="1" dirty="0">
                <a:solidFill>
                  <a:schemeClr val="bg1"/>
                </a:solidFill>
                <a:latin typeface="Algerian" panose="04020705040A02060702" pitchFamily="82" charset="0"/>
              </a:rPr>
              <a:t>works</a:t>
            </a:r>
          </a:p>
        </p:txBody>
      </p:sp>
      <p:sp>
        <p:nvSpPr>
          <p:cNvPr id="18" name="TextBox 17">
            <a:extLst>
              <a:ext uri="{FF2B5EF4-FFF2-40B4-BE49-F238E27FC236}">
                <a16:creationId xmlns:a16="http://schemas.microsoft.com/office/drawing/2014/main" id="{03DE64F0-7529-5935-8A7B-C2209AB1D0AE}"/>
              </a:ext>
            </a:extLst>
          </p:cNvPr>
          <p:cNvSpPr txBox="1"/>
          <p:nvPr/>
        </p:nvSpPr>
        <p:spPr>
          <a:xfrm>
            <a:off x="2157275" y="1518082"/>
            <a:ext cx="7199790" cy="3970318"/>
          </a:xfrm>
          <a:prstGeom prst="rect">
            <a:avLst/>
          </a:prstGeom>
          <a:noFill/>
        </p:spPr>
        <p:txBody>
          <a:bodyPr wrap="square">
            <a:spAutoFit/>
          </a:bodyPr>
          <a:lstStyle/>
          <a:p>
            <a:r>
              <a:rPr lang="en-US" dirty="0">
                <a:latin typeface="Book Antiqua" panose="02040602050305030304" pitchFamily="18" charset="0"/>
              </a:rPr>
              <a:t>We can add many features to our project not only about stocks but also about all other investments that an individual has made.</a:t>
            </a:r>
          </a:p>
          <a:p>
            <a:endParaRPr lang="en-US" dirty="0">
              <a:latin typeface="Book Antiqua" panose="02040602050305030304" pitchFamily="18" charset="0"/>
            </a:endParaRPr>
          </a:p>
          <a:p>
            <a:r>
              <a:rPr lang="en-US" dirty="0">
                <a:latin typeface="Book Antiqua" panose="02040602050305030304" pitchFamily="18" charset="0"/>
              </a:rPr>
              <a:t>By adding extra features, we can track our investment area and work on it wisely.</a:t>
            </a:r>
          </a:p>
          <a:p>
            <a:endParaRPr lang="en-US" dirty="0">
              <a:latin typeface="Book Antiqua" panose="02040602050305030304" pitchFamily="18" charset="0"/>
            </a:endParaRPr>
          </a:p>
          <a:p>
            <a:r>
              <a:rPr lang="en-US" dirty="0">
                <a:latin typeface="Book Antiqua" panose="02040602050305030304" pitchFamily="18" charset="0"/>
              </a:rPr>
              <a:t>We can create our own datebase also we can add security protocol to our project.</a:t>
            </a:r>
          </a:p>
          <a:p>
            <a:endParaRPr lang="en-US" dirty="0">
              <a:latin typeface="Book Antiqua" panose="02040602050305030304" pitchFamily="18" charset="0"/>
            </a:endParaRPr>
          </a:p>
          <a:p>
            <a:r>
              <a:rPr lang="en-US" dirty="0">
                <a:latin typeface="Book Antiqua" panose="02040602050305030304" pitchFamily="18" charset="0"/>
              </a:rPr>
              <a:t>We can add GUI (Graphical User Interface) to our project which gathers input from users, and then displays the prediction results.</a:t>
            </a:r>
          </a:p>
          <a:p>
            <a:endParaRPr lang="en-US" dirty="0">
              <a:latin typeface="Book Antiqua" panose="02040602050305030304" pitchFamily="18" charset="0"/>
            </a:endParaRPr>
          </a:p>
          <a:p>
            <a:r>
              <a:rPr lang="en-US" dirty="0">
                <a:latin typeface="Book Antiqua" panose="02040602050305030304" pitchFamily="18" charset="0"/>
              </a:rPr>
              <a:t>There are many features that we will add to our project in future</a:t>
            </a:r>
          </a:p>
          <a:p>
            <a:endParaRPr lang="en-IN" dirty="0">
              <a:latin typeface="Book Antiqua" panose="02040602050305030304" pitchFamily="18" charset="0"/>
            </a:endParaRPr>
          </a:p>
        </p:txBody>
      </p:sp>
    </p:spTree>
    <p:extLst>
      <p:ext uri="{BB962C8B-B14F-4D97-AF65-F5344CB8AC3E}">
        <p14:creationId xmlns:p14="http://schemas.microsoft.com/office/powerpoint/2010/main" val="3017384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96923C-65B7-C1E0-C6BC-BBD6AF7ED167}"/>
              </a:ext>
            </a:extLst>
          </p:cNvPr>
          <p:cNvSpPr>
            <a:spLocks noGrp="1"/>
          </p:cNvSpPr>
          <p:nvPr>
            <p:ph type="sldNum" sz="quarter" idx="4"/>
          </p:nvPr>
        </p:nvSpPr>
        <p:spPr/>
        <p:txBody>
          <a:bodyPr/>
          <a:lstStyle/>
          <a:p>
            <a:fld id="{8C2E478F-E849-4A8C-AF1F-CBCC78A7CBFA}" type="slidenum">
              <a:rPr lang="en-US" smtClean="0"/>
              <a:t>25</a:t>
            </a:fld>
            <a:endParaRPr lang="en-US" dirty="0"/>
          </a:p>
        </p:txBody>
      </p:sp>
      <p:pic>
        <p:nvPicPr>
          <p:cNvPr id="11" name="Picture 10">
            <a:extLst>
              <a:ext uri="{FF2B5EF4-FFF2-40B4-BE49-F238E27FC236}">
                <a16:creationId xmlns:a16="http://schemas.microsoft.com/office/drawing/2014/main" id="{2CDE930C-8CCC-845E-2264-EE5640D2E0E9}"/>
              </a:ext>
            </a:extLst>
          </p:cNvPr>
          <p:cNvPicPr>
            <a:picLocks noChangeAspect="1"/>
          </p:cNvPicPr>
          <p:nvPr/>
        </p:nvPicPr>
        <p:blipFill>
          <a:blip r:embed="rId2"/>
          <a:stretch>
            <a:fillRect/>
          </a:stretch>
        </p:blipFill>
        <p:spPr>
          <a:xfrm>
            <a:off x="1295221" y="380440"/>
            <a:ext cx="4115157" cy="646232"/>
          </a:xfrm>
          <a:prstGeom prst="rect">
            <a:avLst/>
          </a:prstGeom>
        </p:spPr>
      </p:pic>
      <p:sp>
        <p:nvSpPr>
          <p:cNvPr id="13" name="TextBox 12">
            <a:extLst>
              <a:ext uri="{FF2B5EF4-FFF2-40B4-BE49-F238E27FC236}">
                <a16:creationId xmlns:a16="http://schemas.microsoft.com/office/drawing/2014/main" id="{B3454AD1-BDEA-E922-3113-0BF0F4340407}"/>
              </a:ext>
            </a:extLst>
          </p:cNvPr>
          <p:cNvSpPr txBox="1"/>
          <p:nvPr/>
        </p:nvSpPr>
        <p:spPr>
          <a:xfrm>
            <a:off x="2372556" y="472723"/>
            <a:ext cx="2181687" cy="461665"/>
          </a:xfrm>
          <a:prstGeom prst="rect">
            <a:avLst/>
          </a:prstGeom>
          <a:noFill/>
        </p:spPr>
        <p:txBody>
          <a:bodyPr wrap="square">
            <a:spAutoFit/>
          </a:bodyPr>
          <a:lstStyle/>
          <a:p>
            <a:r>
              <a:rPr lang="en-IN" sz="2400" dirty="0">
                <a:solidFill>
                  <a:schemeClr val="bg1"/>
                </a:solidFill>
                <a:latin typeface="Algerian" panose="04020705040A02060702" pitchFamily="82" charset="0"/>
              </a:rPr>
              <a:t>References</a:t>
            </a:r>
          </a:p>
        </p:txBody>
      </p:sp>
      <p:sp>
        <p:nvSpPr>
          <p:cNvPr id="15" name="TextBox 14">
            <a:extLst>
              <a:ext uri="{FF2B5EF4-FFF2-40B4-BE49-F238E27FC236}">
                <a16:creationId xmlns:a16="http://schemas.microsoft.com/office/drawing/2014/main" id="{05DC7FC5-9460-4570-CBF4-C9C195DC67E3}"/>
              </a:ext>
            </a:extLst>
          </p:cNvPr>
          <p:cNvSpPr txBox="1"/>
          <p:nvPr/>
        </p:nvSpPr>
        <p:spPr>
          <a:xfrm>
            <a:off x="1502543" y="2370337"/>
            <a:ext cx="9017496" cy="1292662"/>
          </a:xfrm>
          <a:prstGeom prst="rect">
            <a:avLst/>
          </a:prstGeom>
          <a:noFill/>
        </p:spPr>
        <p:txBody>
          <a:bodyPr wrap="square">
            <a:spAutoFit/>
          </a:bodyPr>
          <a:lstStyle/>
          <a:p>
            <a:r>
              <a:rPr lang="en-US" sz="2400" dirty="0">
                <a:latin typeface="Book Antiqua" panose="02040602050305030304" pitchFamily="18" charset="0"/>
              </a:rPr>
              <a:t>Financial Assistance project can be referred from the below URL</a:t>
            </a:r>
          </a:p>
          <a:p>
            <a:endParaRPr lang="en-US" dirty="0">
              <a:latin typeface="Book Antiqua" panose="02040602050305030304" pitchFamily="18" charset="0"/>
            </a:endParaRPr>
          </a:p>
          <a:p>
            <a:r>
              <a:rPr lang="en-US" dirty="0">
                <a:latin typeface="Book Antiqua" panose="02040602050305030304" pitchFamily="18" charset="0"/>
              </a:rPr>
              <a:t>URL: https://youtu.be/Y47kjQvffPo</a:t>
            </a:r>
          </a:p>
          <a:p>
            <a:endParaRPr lang="en-US" dirty="0">
              <a:latin typeface="Book Antiqua" panose="02040602050305030304" pitchFamily="18" charset="0"/>
            </a:endParaRPr>
          </a:p>
        </p:txBody>
      </p:sp>
    </p:spTree>
    <p:extLst>
      <p:ext uri="{BB962C8B-B14F-4D97-AF65-F5344CB8AC3E}">
        <p14:creationId xmlns:p14="http://schemas.microsoft.com/office/powerpoint/2010/main" val="748858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6999"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418277" y="3013674"/>
            <a:ext cx="10787270" cy="830649"/>
          </a:xfrm>
        </p:spPr>
        <p:txBody>
          <a:bodyPr>
            <a:normAutofit/>
          </a:bodyPr>
          <a:lstStyle/>
          <a:p>
            <a:r>
              <a:rPr lang="en-US" sz="4000" b="1" spc="300" dirty="0">
                <a:latin typeface="Book Antiqua" panose="0204060205030503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587231" y="-219344"/>
            <a:ext cx="3302494" cy="896644"/>
          </a:xfrm>
        </p:spPr>
        <p:txBody>
          <a:bodyPr/>
          <a:lstStyle/>
          <a:p>
            <a:r>
              <a:rPr lang="en-US" dirty="0">
                <a:latin typeface="Algerian" panose="04020705040A02060702" pitchFamily="82" charset="0"/>
              </a:rPr>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791417" y="834501"/>
            <a:ext cx="4757851" cy="5415379"/>
          </a:xfrm>
        </p:spPr>
        <p:txBody>
          <a:bodyPr/>
          <a:lstStyle/>
          <a:p>
            <a:pPr marL="285750" indent="-285750">
              <a:buFont typeface="Wingdings" panose="05000000000000000000" pitchFamily="2" charset="2"/>
              <a:buChar char="q"/>
            </a:pPr>
            <a:r>
              <a:rPr lang="en-US" sz="1200" b="1" dirty="0">
                <a:latin typeface="Constantia" panose="02030602050306030303" pitchFamily="18" charset="0"/>
              </a:rPr>
              <a:t>INTRODUCTION</a:t>
            </a:r>
          </a:p>
          <a:p>
            <a:pPr marL="285750" indent="-285750">
              <a:buFont typeface="Wingdings" panose="05000000000000000000" pitchFamily="2" charset="2"/>
              <a:buChar char="q"/>
            </a:pPr>
            <a:r>
              <a:rPr lang="en-US" sz="1200" b="1" dirty="0">
                <a:latin typeface="Constantia" panose="02030602050306030303" pitchFamily="18" charset="0"/>
              </a:rPr>
              <a:t>AIM OF THE PROJECT</a:t>
            </a:r>
          </a:p>
          <a:p>
            <a:pPr marL="285750" indent="-285750">
              <a:buFont typeface="Wingdings" panose="05000000000000000000" pitchFamily="2" charset="2"/>
              <a:buChar char="q"/>
            </a:pPr>
            <a:r>
              <a:rPr lang="en-US" sz="1200" b="1" dirty="0">
                <a:latin typeface="Constantia" panose="02030602050306030303" pitchFamily="18" charset="0"/>
              </a:rPr>
              <a:t>ABSTRACT</a:t>
            </a:r>
          </a:p>
          <a:p>
            <a:pPr marL="285750" indent="-285750">
              <a:buFont typeface="Wingdings" panose="05000000000000000000" pitchFamily="2" charset="2"/>
              <a:buChar char="q"/>
            </a:pPr>
            <a:r>
              <a:rPr lang="en-US" sz="1200" b="1" dirty="0">
                <a:latin typeface="Constantia" panose="02030602050306030303" pitchFamily="18" charset="0"/>
              </a:rPr>
              <a:t>PROJECT IMPLEMENTATION PROCESS</a:t>
            </a:r>
          </a:p>
          <a:p>
            <a:r>
              <a:rPr lang="en-US" sz="1200" b="1" dirty="0">
                <a:latin typeface="Constantia" panose="02030602050306030303" pitchFamily="18" charset="0"/>
              </a:rPr>
              <a:t>        Technology Used</a:t>
            </a:r>
          </a:p>
          <a:p>
            <a:r>
              <a:rPr lang="en-US" sz="1200" b="1" dirty="0">
                <a:latin typeface="Constantia" panose="02030602050306030303" pitchFamily="18" charset="0"/>
              </a:rPr>
              <a:t>        System Requirements</a:t>
            </a:r>
          </a:p>
          <a:p>
            <a:r>
              <a:rPr lang="en-US" sz="1200" b="1" dirty="0">
                <a:latin typeface="Constantia" panose="02030602050306030303" pitchFamily="18" charset="0"/>
              </a:rPr>
              <a:t>        Features</a:t>
            </a:r>
          </a:p>
          <a:p>
            <a:pPr marL="285750" indent="-285750">
              <a:buFont typeface="Wingdings" panose="05000000000000000000" pitchFamily="2" charset="2"/>
              <a:buChar char="q"/>
            </a:pPr>
            <a:r>
              <a:rPr lang="en-US" sz="1200" b="1" dirty="0">
                <a:latin typeface="Constantia" panose="02030602050306030303" pitchFamily="18" charset="0"/>
              </a:rPr>
              <a:t>METHODOLOGY</a:t>
            </a:r>
          </a:p>
          <a:p>
            <a:pPr marL="285750" indent="-285750">
              <a:buFont typeface="Wingdings" panose="05000000000000000000" pitchFamily="2" charset="2"/>
              <a:buChar char="q"/>
            </a:pPr>
            <a:r>
              <a:rPr lang="en-US" sz="1200" b="1" dirty="0">
                <a:latin typeface="Constantia" panose="02030602050306030303" pitchFamily="18" charset="0"/>
              </a:rPr>
              <a:t>SOURCE CODE</a:t>
            </a:r>
          </a:p>
          <a:p>
            <a:pPr marL="285750" indent="-285750">
              <a:buFont typeface="Wingdings" panose="05000000000000000000" pitchFamily="2" charset="2"/>
              <a:buChar char="q"/>
            </a:pPr>
            <a:r>
              <a:rPr lang="en-US" sz="1200" b="1" dirty="0">
                <a:latin typeface="Constantia" panose="02030602050306030303" pitchFamily="18" charset="0"/>
              </a:rPr>
              <a:t>OUTPUT</a:t>
            </a:r>
          </a:p>
          <a:p>
            <a:pPr marL="285750" indent="-285750">
              <a:buFont typeface="Wingdings" panose="05000000000000000000" pitchFamily="2" charset="2"/>
              <a:buChar char="q"/>
            </a:pPr>
            <a:r>
              <a:rPr lang="en-US" sz="1200" b="1" dirty="0">
                <a:latin typeface="Constantia" panose="02030602050306030303" pitchFamily="18" charset="0"/>
              </a:rPr>
              <a:t>CONCLUSION</a:t>
            </a:r>
          </a:p>
          <a:p>
            <a:pPr marL="285750" indent="-285750">
              <a:buFont typeface="Wingdings" panose="05000000000000000000" pitchFamily="2" charset="2"/>
              <a:buChar char="q"/>
            </a:pPr>
            <a:r>
              <a:rPr lang="en-US" sz="1200" b="1" dirty="0">
                <a:latin typeface="Constantia" panose="02030602050306030303" pitchFamily="18" charset="0"/>
              </a:rPr>
              <a:t>FUTURE WORKS</a:t>
            </a:r>
          </a:p>
          <a:p>
            <a:pPr marL="285750" indent="-285750">
              <a:buFont typeface="Wingdings" panose="05000000000000000000" pitchFamily="2" charset="2"/>
              <a:buChar char="q"/>
            </a:pPr>
            <a:r>
              <a:rPr lang="en-US" sz="1200" b="1" dirty="0">
                <a:latin typeface="Constantia" panose="02030602050306030303" pitchFamily="18" charset="0"/>
              </a:rPr>
              <a:t>REFERENCES</a:t>
            </a:r>
          </a:p>
          <a:p>
            <a:endParaRPr lang="en-US" dirty="0"/>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7119891" y="599243"/>
            <a:ext cx="3329126" cy="838940"/>
          </a:xfrm>
        </p:spPr>
        <p:txBody>
          <a:bodyPr/>
          <a:lstStyle/>
          <a:p>
            <a:r>
              <a:rPr lang="en-US" sz="2800" b="1" dirty="0">
                <a:latin typeface="Algerian" panose="04020705040A02060702" pitchFamily="82"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99463" y="1757780"/>
            <a:ext cx="6169981" cy="4563122"/>
          </a:xfrm>
        </p:spPr>
        <p:txBody>
          <a:bodyPr>
            <a:normAutofit fontScale="92500" lnSpcReduction="20000"/>
          </a:bodyPr>
          <a:lstStyle/>
          <a:p>
            <a:pPr>
              <a:lnSpc>
                <a:spcPct val="107000"/>
              </a:lnSpc>
              <a:spcAft>
                <a:spcPts val="800"/>
              </a:spcAft>
              <a:buFont typeface="Wingdings" panose="05000000000000000000" pitchFamily="2" charset="2"/>
              <a:buChar char="Ø"/>
            </a:pPr>
            <a:r>
              <a:rPr lang="en-IN" sz="1900" dirty="0">
                <a:effectLst/>
                <a:latin typeface="Book Antiqua" panose="02040602050305030304" pitchFamily="18" charset="0"/>
                <a:ea typeface="Calibri" panose="020F0502020204030204" pitchFamily="34" charset="0"/>
                <a:cs typeface="Times New Roman" panose="02020603050405020304" pitchFamily="18" charset="0"/>
              </a:rPr>
              <a:t>In today’s competitive world everybody is looking for ways to invest in the various stock markets. When they want to make investments in the stocks the first thing that comes upon individual’s mind is, if they can secure shares in the particular stocks or sell the stocks and checking their worth or gains.</a:t>
            </a:r>
          </a:p>
          <a:p>
            <a:pPr>
              <a:lnSpc>
                <a:spcPct val="107000"/>
              </a:lnSpc>
              <a:spcAft>
                <a:spcPts val="120"/>
              </a:spcAft>
              <a:buFont typeface="Wingdings" panose="05000000000000000000" pitchFamily="2" charset="2"/>
              <a:buChar char="Ø"/>
            </a:pPr>
            <a:r>
              <a:rPr lang="en-IN" sz="19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FINANCIAL ASSISTANCE</a:t>
            </a:r>
            <a:r>
              <a:rPr lang="en-IN" sz="1900" dirty="0">
                <a:solidFill>
                  <a:srgbClr val="202122"/>
                </a:solidFill>
                <a:effectLst/>
                <a:latin typeface="Book Antiqua" panose="02040602050305030304" pitchFamily="18" charset="0"/>
                <a:ea typeface="Times New Roman" panose="02020603050405020304" pitchFamily="18" charset="0"/>
                <a:cs typeface="Times New Roman" panose="02020603050405020304" pitchFamily="18" charset="0"/>
              </a:rPr>
              <a:t> </a:t>
            </a:r>
            <a:r>
              <a:rPr lang="en-IN" sz="19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refers share purchase, assistance given by a company for the purchase of its shares or those of its holding companies</a:t>
            </a:r>
            <a:r>
              <a:rPr lang="en-IN" sz="1900" dirty="0">
                <a:solidFill>
                  <a:srgbClr val="202122"/>
                </a:solidFill>
                <a:effectLst/>
                <a:latin typeface="Book Antiqua" panose="02040602050305030304" pitchFamily="18" charset="0"/>
                <a:ea typeface="Times New Roman" panose="02020603050405020304" pitchFamily="18" charset="0"/>
                <a:cs typeface="Arial" panose="020B0604020202020204" pitchFamily="34" charset="0"/>
              </a:rPr>
              <a:t>. The purpose of this project is to predict stock price of its holding companies using some of the header files Matplotlib, Mpl finance, Pandas, Pickle, Data time and the numerous types of functions. For this purpose, we have proposed a method that will analyse </a:t>
            </a:r>
            <a:r>
              <a:rPr lang="en-IN" sz="19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the portfolio , adding shares, selling shares, portfolio worth &amp; gains, charts of the portfolio</a:t>
            </a:r>
            <a:r>
              <a:rPr lang="en-IN" sz="1900" dirty="0">
                <a:solidFill>
                  <a:srgbClr val="202122"/>
                </a:solidFill>
                <a:effectLst/>
                <a:latin typeface="Book Antiqua" panose="02040602050305030304" pitchFamily="18" charset="0"/>
                <a:ea typeface="Times New Roman" panose="02020603050405020304" pitchFamily="18" charset="0"/>
                <a:cs typeface="Arial" panose="020B0604020202020204" pitchFamily="34" charset="0"/>
              </a:rPr>
              <a:t>, etc. </a:t>
            </a:r>
            <a:endParaRPr lang="en-IN" sz="1900" dirty="0">
              <a:effectLst/>
              <a:latin typeface="Book Antiqua" panose="02040602050305030304" pitchFamily="18" charset="0"/>
              <a:ea typeface="Calibri" panose="020F0502020204030204" pitchFamily="34" charset="0"/>
              <a:cs typeface="Times New Roman" panose="02020603050405020304" pitchFamily="18" charset="0"/>
            </a:endParaRPr>
          </a:p>
          <a:p>
            <a:pPr marL="0" indent="0">
              <a:lnSpc>
                <a:spcPct val="100000"/>
              </a:lnSpc>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26066" y="1540275"/>
            <a:ext cx="6096000" cy="4496541"/>
          </a:xfrm>
        </p:spPr>
        <p:txBody>
          <a:bodyPr>
            <a:noAutofit/>
          </a:bodyPr>
          <a:lstStyle/>
          <a:p>
            <a:pPr marL="285750" indent="-285750">
              <a:buFont typeface="Wingdings" panose="05000000000000000000" pitchFamily="2" charset="2"/>
              <a:buChar char="Ø"/>
            </a:pPr>
            <a:r>
              <a:rPr lang="en-US" sz="1800" cap="none" dirty="0">
                <a:latin typeface="Book Antiqua" panose="02040602050305030304" pitchFamily="18" charset="0"/>
              </a:rPr>
              <a:t>The aim of this project is to design a portfolio using some of the libraries like matplotlotlib, pandas and so on. The main objective of this system is to provide details of the stocks and prices of its holding companies to the user/depositor. This software offers a wide range of standard modules providing a highly efficient stock market for all types of investors. It also offers the users to check their worth, gains , adding shares or selling shares. At last, but not least it also shows the users graph of the portfolio by comparing dates, respectively. </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318089" y="456665"/>
            <a:ext cx="5251449" cy="821719"/>
          </a:xfrm>
        </p:spPr>
        <p:txBody>
          <a:bodyPr/>
          <a:lstStyle/>
          <a:p>
            <a:r>
              <a:rPr lang="en-US" sz="2400" b="1" dirty="0">
                <a:latin typeface="Algerian" panose="04020705040A02060702" pitchFamily="82" charset="0"/>
              </a:rPr>
              <a:t>AIM OF THE PROJECT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479109" y="306152"/>
            <a:ext cx="11002962" cy="823913"/>
          </a:xfrm>
        </p:spPr>
        <p:txBody>
          <a:bodyPr/>
          <a:lstStyle/>
          <a:p>
            <a:r>
              <a:rPr lang="en-US" dirty="0">
                <a:latin typeface="Algerian" panose="04020705040A02060702" pitchFamily="82" charset="0"/>
              </a:rPr>
              <a:t>Abstract</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6</a:t>
            </a:fld>
            <a:endParaRPr lang="en-US" dirty="0"/>
          </a:p>
        </p:txBody>
      </p:sp>
      <p:sp>
        <p:nvSpPr>
          <p:cNvPr id="5" name="TextBox 4">
            <a:extLst>
              <a:ext uri="{FF2B5EF4-FFF2-40B4-BE49-F238E27FC236}">
                <a16:creationId xmlns:a16="http://schemas.microsoft.com/office/drawing/2014/main" id="{78EBB961-029D-E472-803D-3155621A5DA3}"/>
              </a:ext>
            </a:extLst>
          </p:cNvPr>
          <p:cNvSpPr txBox="1"/>
          <p:nvPr/>
        </p:nvSpPr>
        <p:spPr>
          <a:xfrm>
            <a:off x="1523631" y="1490410"/>
            <a:ext cx="8836610" cy="4524315"/>
          </a:xfrm>
          <a:prstGeom prst="rect">
            <a:avLst/>
          </a:prstGeom>
          <a:noFill/>
        </p:spPr>
        <p:txBody>
          <a:bodyPr wrap="square">
            <a:spAutoFit/>
          </a:bodyPr>
          <a:lstStyle/>
          <a:p>
            <a:pPr marL="285750" indent="-285750">
              <a:buFont typeface="Wingdings" panose="05000000000000000000" pitchFamily="2" charset="2"/>
              <a:buChar char="v"/>
            </a:pPr>
            <a:r>
              <a:rPr lang="en-US" dirty="0">
                <a:latin typeface="Book Antiqua" panose="02040602050305030304" pitchFamily="18" charset="0"/>
              </a:rPr>
              <a:t>It is one of the leading platforms for all phases of people as they provide comprehensive knowledge about the portfolio , adding shares, selling shares, portfolio worth &amp; gains, charts of the portfolio, etc. Financial Assistance is not demanding task since we develop more modules for execution.</a:t>
            </a:r>
          </a:p>
          <a:p>
            <a:pPr marL="285750" indent="-285750">
              <a:buFont typeface="Wingdings" panose="05000000000000000000" pitchFamily="2" charset="2"/>
              <a:buChar char="v"/>
            </a:pPr>
            <a:r>
              <a:rPr lang="en-US" dirty="0">
                <a:latin typeface="Book Antiqua" panose="02040602050305030304" pitchFamily="18" charset="0"/>
              </a:rPr>
              <a:t>In this project we attempt to implement some of the functions like Matplotlib, Mplfinance, Pandas, Pickle, Datatime. This platform tells us how we can predict stock prices of its holding companies. The objective is to predict the stock prices in order to make more informed and accurate investment decisions.</a:t>
            </a:r>
          </a:p>
          <a:p>
            <a:pPr marL="285750" indent="-285750">
              <a:buFont typeface="Wingdings" panose="05000000000000000000" pitchFamily="2" charset="2"/>
              <a:buChar char="v"/>
            </a:pPr>
            <a:r>
              <a:rPr lang="en-US" dirty="0">
                <a:latin typeface="Book Antiqua" panose="02040602050305030304" pitchFamily="18" charset="0"/>
              </a:rPr>
              <a:t>Coming to the features of this Financial Assistance using Python. At first, the user has to login by using ID and PASSWORD. Then the user will check shares in the portfolio and succeeding functions in the portfolio.</a:t>
            </a:r>
          </a:p>
          <a:p>
            <a:pPr marL="285750" indent="-285750">
              <a:buFont typeface="Wingdings" panose="05000000000000000000" pitchFamily="2" charset="2"/>
              <a:buChar char="v"/>
            </a:pPr>
            <a:r>
              <a:rPr lang="en-US" dirty="0">
                <a:latin typeface="Book Antiqua" panose="02040602050305030304" pitchFamily="18" charset="0"/>
              </a:rPr>
              <a:t>Financial Assistance is a desktop application software system where the supervision of entire portfolio is automated.</a:t>
            </a:r>
          </a:p>
          <a:p>
            <a:pPr marL="285750" indent="-285750">
              <a:buFont typeface="Wingdings" panose="05000000000000000000" pitchFamily="2" charset="2"/>
              <a:buChar char="v"/>
            </a:pPr>
            <a:r>
              <a:rPr lang="en-US" dirty="0">
                <a:latin typeface="Book Antiqua" panose="02040602050305030304" pitchFamily="18" charset="0"/>
              </a:rPr>
              <a:t>This platform is a user friendly and extremely helpful to numerous individuals . We have created this project based on the understanding from Python Programming until….</a:t>
            </a:r>
          </a:p>
        </p:txBody>
      </p:sp>
    </p:spTree>
    <p:extLst>
      <p:ext uri="{BB962C8B-B14F-4D97-AF65-F5344CB8AC3E}">
        <p14:creationId xmlns:p14="http://schemas.microsoft.com/office/powerpoint/2010/main" val="8694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1908699" y="0"/>
            <a:ext cx="7972148" cy="73684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lgerian" panose="04020705040A02060702" pitchFamily="82" charset="0"/>
              </a:rPr>
              <a:t>project implementation process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7</a:t>
            </a:fld>
            <a:endParaRPr lang="en-US" dirty="0"/>
          </a:p>
        </p:txBody>
      </p:sp>
      <p:sp>
        <p:nvSpPr>
          <p:cNvPr id="5" name="TextBox 4">
            <a:extLst>
              <a:ext uri="{FF2B5EF4-FFF2-40B4-BE49-F238E27FC236}">
                <a16:creationId xmlns:a16="http://schemas.microsoft.com/office/drawing/2014/main" id="{4D071A47-BB53-8CD4-3FFA-20678397144E}"/>
              </a:ext>
            </a:extLst>
          </p:cNvPr>
          <p:cNvSpPr txBox="1"/>
          <p:nvPr/>
        </p:nvSpPr>
        <p:spPr>
          <a:xfrm>
            <a:off x="1768135" y="736846"/>
            <a:ext cx="7810871" cy="8717964"/>
          </a:xfrm>
          <a:prstGeom prst="rect">
            <a:avLst/>
          </a:prstGeom>
          <a:noFill/>
        </p:spPr>
        <p:txBody>
          <a:bodyPr wrap="square">
            <a:spAutoFit/>
          </a:bodyPr>
          <a:lstStyle/>
          <a:p>
            <a:pPr marL="285750" indent="-285750">
              <a:buFont typeface="Wingdings" panose="05000000000000000000" pitchFamily="2" charset="2"/>
              <a:buChar char="q"/>
            </a:pPr>
            <a:r>
              <a:rPr lang="en-IN" b="1" dirty="0">
                <a:latin typeface="Arial" panose="020B0604020202020204" pitchFamily="34" charset="0"/>
                <a:cs typeface="Arial" panose="020B0604020202020204" pitchFamily="34" charset="0"/>
              </a:rPr>
              <a:t> </a:t>
            </a:r>
            <a:r>
              <a:rPr lang="en-IN" b="1" u="sng" dirty="0">
                <a:latin typeface="Arial" panose="020B0604020202020204" pitchFamily="34" charset="0"/>
                <a:cs typeface="Arial" panose="020B0604020202020204" pitchFamily="34" charset="0"/>
              </a:rPr>
              <a:t>TECHNOLOGY OWNED</a:t>
            </a:r>
            <a:r>
              <a:rPr lang="en-IN" b="1" dirty="0"/>
              <a:t>:</a:t>
            </a:r>
          </a:p>
          <a:p>
            <a:r>
              <a:rPr lang="en-IN" sz="1600" dirty="0"/>
              <a:t>        Language               : Python </a:t>
            </a:r>
          </a:p>
          <a:p>
            <a:r>
              <a:rPr lang="en-IN" sz="1600" dirty="0"/>
              <a:t>        IDLE                        : Python IDLE (Integrated Development and Learning Environment)</a:t>
            </a:r>
          </a:p>
          <a:p>
            <a:r>
              <a:rPr lang="en-IN" sz="1600" dirty="0"/>
              <a:t>        Operating System : Mac OS 12.2  Windows 11 Linux  It will run in any operating system</a:t>
            </a:r>
          </a:p>
          <a:p>
            <a:endParaRPr lang="en-IN" dirty="0">
              <a:latin typeface="Book Antiqua" panose="02040602050305030304" pitchFamily="18" charset="0"/>
            </a:endParaRPr>
          </a:p>
          <a:p>
            <a:pPr marL="285750" indent="-285750">
              <a:buFont typeface="Wingdings" panose="05000000000000000000" pitchFamily="2" charset="2"/>
              <a:buChar char="q"/>
            </a:pPr>
            <a:r>
              <a:rPr lang="en-IN" b="1" dirty="0">
                <a:latin typeface="Arial" panose="020B0604020202020204" pitchFamily="34" charset="0"/>
                <a:cs typeface="Arial" panose="020B0604020202020204" pitchFamily="34" charset="0"/>
              </a:rPr>
              <a:t> </a:t>
            </a:r>
            <a:r>
              <a:rPr lang="en-IN" b="1" u="sng" dirty="0">
                <a:latin typeface="Arial" panose="020B0604020202020204" pitchFamily="34" charset="0"/>
                <a:cs typeface="Arial" panose="020B0604020202020204" pitchFamily="34" charset="0"/>
              </a:rPr>
              <a:t>SYSTEM REQUIREMENTS</a:t>
            </a:r>
            <a:r>
              <a:rPr lang="en-IN" b="1" dirty="0">
                <a:latin typeface="Arial" panose="020B0604020202020204" pitchFamily="34" charset="0"/>
                <a:cs typeface="Arial" panose="020B0604020202020204" pitchFamily="34" charset="0"/>
              </a:rPr>
              <a:t>:</a:t>
            </a:r>
          </a:p>
          <a:p>
            <a:r>
              <a:rPr lang="en-IN" sz="1600" dirty="0"/>
              <a:t>        Processors          : In Mac IOS – M1 chip.</a:t>
            </a:r>
          </a:p>
          <a:p>
            <a:r>
              <a:rPr lang="en-IN" sz="1600" dirty="0"/>
              <a:t>	                   In Windows – Intel i5 processor </a:t>
            </a:r>
          </a:p>
          <a:p>
            <a:r>
              <a:rPr lang="en-IN" sz="1600" dirty="0"/>
              <a:t>        Disk space           : In Mac IOS – 8GB &amp; 8GB+</a:t>
            </a:r>
          </a:p>
          <a:p>
            <a:r>
              <a:rPr lang="en-IN" sz="1600" dirty="0"/>
              <a:t>	                   In Windows – 3 to 4 GB</a:t>
            </a:r>
          </a:p>
          <a:p>
            <a:r>
              <a:rPr lang="en-IN" sz="1600" dirty="0"/>
              <a:t>         Python Version : Python 3.9.8</a:t>
            </a:r>
          </a:p>
          <a:p>
            <a:endParaRPr lang="en-IN" sz="1600" b="1" dirty="0"/>
          </a:p>
          <a:p>
            <a:pPr marL="285750" indent="-285750">
              <a:buFont typeface="Wingdings" panose="05000000000000000000" pitchFamily="2" charset="2"/>
              <a:buChar char="q"/>
            </a:pPr>
            <a:r>
              <a:rPr lang="en-IN" b="1" dirty="0">
                <a:latin typeface="Arial" panose="020B0604020202020204" pitchFamily="34" charset="0"/>
                <a:cs typeface="Arial" panose="020B0604020202020204" pitchFamily="34" charset="0"/>
              </a:rPr>
              <a:t> </a:t>
            </a:r>
            <a:r>
              <a:rPr lang="en-IN" b="1" u="sng" dirty="0">
                <a:latin typeface="Arial" panose="020B0604020202020204" pitchFamily="34" charset="0"/>
                <a:cs typeface="Arial" panose="020B0604020202020204" pitchFamily="34" charset="0"/>
              </a:rPr>
              <a:t>FEATURES</a:t>
            </a:r>
            <a:r>
              <a:rPr lang="en-IN" b="1" dirty="0">
                <a:latin typeface="Arial" panose="020B0604020202020204" pitchFamily="34" charset="0"/>
                <a:cs typeface="Arial" panose="020B0604020202020204" pitchFamily="34" charset="0"/>
              </a:rPr>
              <a:t>:</a:t>
            </a:r>
          </a:p>
          <a:p>
            <a:r>
              <a:rPr lang="en-IN" sz="1600" dirty="0">
                <a:effectLst/>
                <a:latin typeface="Calibri" panose="020F0502020204030204" pitchFamily="34" charset="0"/>
                <a:ea typeface="Calibri" panose="020F0502020204030204" pitchFamily="34" charset="0"/>
                <a:cs typeface="Calibri" panose="020F0502020204030204" pitchFamily="34" charset="0"/>
              </a:rPr>
              <a:t>       Financial Assistance inserts the subsequent features as follows:</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       a)Add shares in the portfolio</a:t>
            </a:r>
          </a:p>
          <a:p>
            <a:pPr>
              <a:lnSpc>
                <a:spcPct val="107000"/>
              </a:lnSpc>
              <a:spcAft>
                <a:spcPts val="800"/>
              </a:spcAft>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b)To save shares in the portfolio</a:t>
            </a:r>
          </a:p>
          <a:p>
            <a:pPr>
              <a:lnSpc>
                <a:spcPct val="107000"/>
              </a:lnSpc>
              <a:spcAft>
                <a:spcPts val="800"/>
              </a:spcAft>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c)To sell shares in the portfolio</a:t>
            </a:r>
          </a:p>
          <a:p>
            <a:pPr>
              <a:lnSpc>
                <a:spcPct val="107000"/>
              </a:lnSpc>
              <a:spcAft>
                <a:spcPts val="800"/>
              </a:spcAft>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d)To show the portfolio</a:t>
            </a:r>
          </a:p>
          <a:p>
            <a:pPr>
              <a:lnSpc>
                <a:spcPct val="107000"/>
              </a:lnSpc>
              <a:spcAft>
                <a:spcPts val="800"/>
              </a:spcAft>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e)To show portfolio worth</a:t>
            </a:r>
          </a:p>
          <a:p>
            <a:pPr>
              <a:lnSpc>
                <a:spcPct val="107000"/>
              </a:lnSpc>
              <a:spcAft>
                <a:spcPts val="800"/>
              </a:spcAft>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f)To show portfolio gains</a:t>
            </a:r>
          </a:p>
          <a:p>
            <a:pPr>
              <a:lnSpc>
                <a:spcPct val="107000"/>
              </a:lnSpc>
              <a:spcAft>
                <a:spcPts val="800"/>
              </a:spcAft>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g)End</a:t>
            </a:r>
          </a:p>
          <a:p>
            <a:endParaRPr lang="en-IN" sz="1800" dirty="0">
              <a:effectLst/>
              <a:latin typeface="Abadi" panose="020B0604020104020204" pitchFamily="34" charset="0"/>
              <a:ea typeface="Calibri" panose="020F0502020204030204" pitchFamily="34" charset="0"/>
              <a:cs typeface="Times New Roman" panose="02020603050405020304" pitchFamily="18" charset="0"/>
            </a:endParaRPr>
          </a:p>
          <a:p>
            <a:endParaRPr lang="en-IN" dirty="0"/>
          </a:p>
          <a:p>
            <a:endParaRPr lang="en-IN" u="sng" dirty="0"/>
          </a:p>
          <a:p>
            <a:endParaRPr lang="en-IN" u="sng" dirty="0"/>
          </a:p>
          <a:p>
            <a:endParaRPr lang="en-IN" u="sng" dirty="0"/>
          </a:p>
          <a:p>
            <a:endParaRPr lang="en-IN" u="sng" dirty="0"/>
          </a:p>
          <a:p>
            <a:endParaRPr lang="en-IN" u="sng" dirty="0"/>
          </a:p>
          <a:p>
            <a:endParaRPr lang="en-IN" u="sng" dirty="0"/>
          </a:p>
          <a:p>
            <a:endParaRPr lang="en-IN" u="sng" dirty="0"/>
          </a:p>
        </p:txBody>
      </p:sp>
    </p:spTree>
    <p:extLst>
      <p:ext uri="{BB962C8B-B14F-4D97-AF65-F5344CB8AC3E}">
        <p14:creationId xmlns:p14="http://schemas.microsoft.com/office/powerpoint/2010/main" val="277909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0B1266-78B0-9C75-A938-B24AD2B96196}"/>
              </a:ext>
            </a:extLst>
          </p:cNvPr>
          <p:cNvSpPr>
            <a:spLocks noGrp="1"/>
          </p:cNvSpPr>
          <p:nvPr>
            <p:ph type="sldNum" sz="quarter" idx="11"/>
          </p:nvPr>
        </p:nvSpPr>
        <p:spPr/>
        <p:txBody>
          <a:bodyPr/>
          <a:lstStyle/>
          <a:p>
            <a:fld id="{8C2E478F-E849-4A8C-AF1F-CBCC78A7CBFA}" type="slidenum">
              <a:rPr lang="en-US" smtClean="0"/>
              <a:t>8</a:t>
            </a:fld>
            <a:endParaRPr lang="en-US" dirty="0"/>
          </a:p>
        </p:txBody>
      </p:sp>
      <p:pic>
        <p:nvPicPr>
          <p:cNvPr id="7" name="Picture 6">
            <a:extLst>
              <a:ext uri="{FF2B5EF4-FFF2-40B4-BE49-F238E27FC236}">
                <a16:creationId xmlns:a16="http://schemas.microsoft.com/office/drawing/2014/main" id="{ACB9B3F9-E29C-98A7-20EB-34D6D8A635A4}"/>
              </a:ext>
            </a:extLst>
          </p:cNvPr>
          <p:cNvPicPr>
            <a:picLocks noChangeAspect="1"/>
          </p:cNvPicPr>
          <p:nvPr/>
        </p:nvPicPr>
        <p:blipFill>
          <a:blip r:embed="rId2"/>
          <a:stretch>
            <a:fillRect/>
          </a:stretch>
        </p:blipFill>
        <p:spPr>
          <a:xfrm>
            <a:off x="2020094" y="142043"/>
            <a:ext cx="7974259" cy="870068"/>
          </a:xfrm>
          <a:prstGeom prst="rect">
            <a:avLst/>
          </a:prstGeom>
        </p:spPr>
      </p:pic>
      <p:sp>
        <p:nvSpPr>
          <p:cNvPr id="2" name="Title 1">
            <a:extLst>
              <a:ext uri="{FF2B5EF4-FFF2-40B4-BE49-F238E27FC236}">
                <a16:creationId xmlns:a16="http://schemas.microsoft.com/office/drawing/2014/main" id="{3CEDA56F-09B8-678D-E1B5-E4A137AC071B}"/>
              </a:ext>
            </a:extLst>
          </p:cNvPr>
          <p:cNvSpPr>
            <a:spLocks noGrp="1"/>
          </p:cNvSpPr>
          <p:nvPr>
            <p:ph type="title"/>
          </p:nvPr>
        </p:nvSpPr>
        <p:spPr>
          <a:xfrm>
            <a:off x="2020094" y="142043"/>
            <a:ext cx="7974259" cy="870068"/>
          </a:xfrm>
        </p:spPr>
        <p:txBody>
          <a:bodyPr/>
          <a:lstStyle/>
          <a:p>
            <a:r>
              <a:rPr lang="en-US" dirty="0">
                <a:solidFill>
                  <a:schemeClr val="bg1"/>
                </a:solidFill>
                <a:latin typeface="Algerian" panose="04020705040A02060702" pitchFamily="82" charset="0"/>
              </a:rPr>
              <a:t>methodology</a:t>
            </a:r>
            <a:endParaRPr lang="en-IN" dirty="0">
              <a:solidFill>
                <a:schemeClr val="bg1"/>
              </a:solidFill>
              <a:latin typeface="Algerian" panose="04020705040A02060702" pitchFamily="82" charset="0"/>
            </a:endParaRPr>
          </a:p>
        </p:txBody>
      </p:sp>
      <p:sp>
        <p:nvSpPr>
          <p:cNvPr id="9" name="TextBox 8">
            <a:extLst>
              <a:ext uri="{FF2B5EF4-FFF2-40B4-BE49-F238E27FC236}">
                <a16:creationId xmlns:a16="http://schemas.microsoft.com/office/drawing/2014/main" id="{303EF05E-7D5F-71AE-04C0-035FEC05AEA1}"/>
              </a:ext>
            </a:extLst>
          </p:cNvPr>
          <p:cNvSpPr txBox="1"/>
          <p:nvPr/>
        </p:nvSpPr>
        <p:spPr>
          <a:xfrm>
            <a:off x="949235" y="1022736"/>
            <a:ext cx="10432868" cy="5917069"/>
          </a:xfrm>
          <a:prstGeom prst="rect">
            <a:avLst/>
          </a:prstGeom>
          <a:noFill/>
        </p:spPr>
        <p:txBody>
          <a:bodyPr wrap="square">
            <a:spAutoFit/>
          </a:bodyPr>
          <a:lstStyle/>
          <a:p>
            <a:r>
              <a:rPr lang="en-US" sz="1600" dirty="0"/>
              <a:t>Approach of functions are owned in the leading platform. Below are the functions created as follows to work on the portfolio.</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1)save_credentials () – </a:t>
            </a:r>
            <a:r>
              <a:rPr lang="en-IN" sz="1600" dirty="0">
                <a:effectLst/>
                <a:ea typeface="Calibri" panose="020F0502020204030204" pitchFamily="34" charset="0"/>
                <a:cs typeface="Times New Roman" panose="02020603050405020304" pitchFamily="18" charset="0"/>
              </a:rPr>
              <a:t>Function for the user to save the credentials which are entered by using Id and password.</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2)change_credentials () – </a:t>
            </a:r>
            <a:r>
              <a:rPr lang="en-IN" sz="1600" dirty="0">
                <a:effectLst/>
                <a:ea typeface="Calibri" panose="020F0502020204030204" pitchFamily="34" charset="0"/>
                <a:cs typeface="Times New Roman" panose="02020603050405020304" pitchFamily="18" charset="0"/>
              </a:rPr>
              <a:t>Function for the user to change the credentials if the password did not match to the user’s Id.</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3)change_id () – </a:t>
            </a:r>
            <a:r>
              <a:rPr lang="en-IN" sz="1600" dirty="0">
                <a:effectLst/>
                <a:ea typeface="Calibri" panose="020F0502020204030204" pitchFamily="34" charset="0"/>
                <a:cs typeface="Times New Roman" panose="02020603050405020304" pitchFamily="18" charset="0"/>
              </a:rPr>
              <a:t>Function for the user to change ID if the user entered did not match and PASSWORD if the user entered did not match.</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4)process_portfolio () –  </a:t>
            </a:r>
            <a:r>
              <a:rPr lang="en-IN" sz="1600" dirty="0">
                <a:effectLst/>
                <a:ea typeface="Calibri" panose="020F0502020204030204" pitchFamily="34" charset="0"/>
                <a:cs typeface="Times New Roman" panose="02020603050405020304" pitchFamily="18" charset="0"/>
              </a:rPr>
              <a:t>Function to display the leading platform main screen i.e., the portfolio of the project which we can select the demanded option to execute.</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5)log_in () – </a:t>
            </a:r>
            <a:r>
              <a:rPr lang="en-IN" sz="1600" dirty="0">
                <a:effectLst/>
                <a:ea typeface="Calibri" panose="020F0502020204030204" pitchFamily="34" charset="0"/>
                <a:cs typeface="Times New Roman" panose="02020603050405020304" pitchFamily="18" charset="0"/>
              </a:rPr>
              <a:t>Function for the user to login the account by entering his/her Id and Password.</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6)save_portfolio () –  </a:t>
            </a:r>
            <a:r>
              <a:rPr lang="en-IN" sz="1600" dirty="0">
                <a:effectLst/>
                <a:ea typeface="Calibri" panose="020F0502020204030204" pitchFamily="34" charset="0"/>
                <a:cs typeface="Times New Roman" panose="02020603050405020304" pitchFamily="18" charset="0"/>
              </a:rPr>
              <a:t>Function for the user to save the shares in the portfolio.</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7)add_portfolio () – </a:t>
            </a:r>
            <a:r>
              <a:rPr lang="en-IN" sz="1600" dirty="0">
                <a:effectLst/>
                <a:ea typeface="Calibri" panose="020F0502020204030204" pitchFamily="34" charset="0"/>
                <a:cs typeface="Times New Roman" panose="02020603050405020304" pitchFamily="18" charset="0"/>
              </a:rPr>
              <a:t>Function for the user to add the shares in the existing portfolio.</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8)remove_portfolio () – </a:t>
            </a:r>
            <a:r>
              <a:rPr lang="en-IN" sz="1600" dirty="0">
                <a:effectLst/>
                <a:ea typeface="Calibri" panose="020F0502020204030204" pitchFamily="34" charset="0"/>
                <a:cs typeface="Times New Roman" panose="02020603050405020304" pitchFamily="18" charset="0"/>
              </a:rPr>
              <a:t>Function for the user</a:t>
            </a:r>
            <a:r>
              <a:rPr lang="en-IN" sz="1600" b="1" dirty="0">
                <a:effectLst/>
                <a:ea typeface="Calibri" panose="020F0502020204030204" pitchFamily="34" charset="0"/>
                <a:cs typeface="Times New Roman" panose="02020603050405020304" pitchFamily="18" charset="0"/>
              </a:rPr>
              <a:t> </a:t>
            </a:r>
            <a:r>
              <a:rPr lang="en-IN" sz="1600" dirty="0">
                <a:effectLst/>
                <a:ea typeface="Calibri" panose="020F0502020204030204" pitchFamily="34" charset="0"/>
                <a:cs typeface="Times New Roman" panose="02020603050405020304" pitchFamily="18" charset="0"/>
              </a:rPr>
              <a:t>remove the shares by checking in the existing portfolio.</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9)show_portfolio () – </a:t>
            </a:r>
            <a:r>
              <a:rPr lang="en-IN" sz="1600" dirty="0">
                <a:effectLst/>
                <a:ea typeface="Calibri" panose="020F0502020204030204" pitchFamily="34" charset="0"/>
                <a:cs typeface="Times New Roman" panose="02020603050405020304" pitchFamily="18" charset="0"/>
              </a:rPr>
              <a:t>Function for the user to show the shares has in the existing portfolio.</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10)portfolio_worth () – </a:t>
            </a:r>
            <a:r>
              <a:rPr lang="en-IN" sz="1600" dirty="0">
                <a:effectLst/>
                <a:ea typeface="Calibri" panose="020F0502020204030204" pitchFamily="34" charset="0"/>
                <a:cs typeface="Times New Roman" panose="02020603050405020304" pitchFamily="18" charset="0"/>
              </a:rPr>
              <a:t>Function for the user to show the worth like how much shares have equivalent in value </a:t>
            </a: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11)portfolio_gains () – </a:t>
            </a:r>
            <a:r>
              <a:rPr lang="en-IN" sz="1600" dirty="0">
                <a:effectLst/>
                <a:ea typeface="Calibri" panose="020F0502020204030204" pitchFamily="34" charset="0"/>
                <a:cs typeface="Times New Roman" panose="02020603050405020304" pitchFamily="18" charset="0"/>
              </a:rPr>
              <a:t>Function for the user to show how much stocks have gained checking the portfolio data like starting date and today date.</a:t>
            </a:r>
            <a:r>
              <a:rPr lang="en-IN" sz="1600" b="1" dirty="0">
                <a:effectLst/>
                <a:ea typeface="Calibri" panose="020F0502020204030204" pitchFamily="34" charset="0"/>
                <a:cs typeface="Times New Roman" panose="02020603050405020304" pitchFamily="18" charset="0"/>
              </a:rPr>
              <a:t> </a:t>
            </a:r>
            <a:endParaRPr lang="en-IN" sz="16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IN" sz="1600" b="1" dirty="0">
                <a:effectLst/>
                <a:ea typeface="Calibri" panose="020F0502020204030204" pitchFamily="34" charset="0"/>
                <a:cs typeface="Times New Roman" panose="02020603050405020304" pitchFamily="18" charset="0"/>
              </a:rPr>
              <a:t>12)plot_char () – </a:t>
            </a:r>
            <a:r>
              <a:rPr lang="en-IN" sz="1600" dirty="0">
                <a:effectLst/>
                <a:ea typeface="Calibri" panose="020F0502020204030204" pitchFamily="34" charset="0"/>
                <a:cs typeface="Times New Roman" panose="02020603050405020304" pitchFamily="18" charset="0"/>
              </a:rPr>
              <a:t>Function for the user to plot the chart by using the co-ordinates in the existing portfolio by using matplotlib.pyplot function.</a:t>
            </a:r>
            <a:endParaRPr lang="en-US" dirty="0"/>
          </a:p>
        </p:txBody>
      </p:sp>
    </p:spTree>
    <p:extLst>
      <p:ext uri="{BB962C8B-B14F-4D97-AF65-F5344CB8AC3E}">
        <p14:creationId xmlns:p14="http://schemas.microsoft.com/office/powerpoint/2010/main" val="321107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pic>
        <p:nvPicPr>
          <p:cNvPr id="11" name="Picture 10">
            <a:extLst>
              <a:ext uri="{FF2B5EF4-FFF2-40B4-BE49-F238E27FC236}">
                <a16:creationId xmlns:a16="http://schemas.microsoft.com/office/drawing/2014/main" id="{4FA24724-7BB7-3B63-C284-580147EA55EE}"/>
              </a:ext>
            </a:extLst>
          </p:cNvPr>
          <p:cNvPicPr>
            <a:picLocks noChangeAspect="1"/>
          </p:cNvPicPr>
          <p:nvPr/>
        </p:nvPicPr>
        <p:blipFill>
          <a:blip r:embed="rId4"/>
          <a:stretch>
            <a:fillRect/>
          </a:stretch>
        </p:blipFill>
        <p:spPr>
          <a:xfrm>
            <a:off x="3509555" y="0"/>
            <a:ext cx="4807132" cy="618309"/>
          </a:xfrm>
          <a:prstGeom prst="rect">
            <a:avLst/>
          </a:prstGeom>
        </p:spPr>
      </p:pic>
      <p:sp>
        <p:nvSpPr>
          <p:cNvPr id="13" name="TextBox 12">
            <a:extLst>
              <a:ext uri="{FF2B5EF4-FFF2-40B4-BE49-F238E27FC236}">
                <a16:creationId xmlns:a16="http://schemas.microsoft.com/office/drawing/2014/main" id="{CEFE18C8-BAF9-590F-72CC-B79DF0CE8882}"/>
              </a:ext>
            </a:extLst>
          </p:cNvPr>
          <p:cNvSpPr txBox="1"/>
          <p:nvPr/>
        </p:nvSpPr>
        <p:spPr>
          <a:xfrm>
            <a:off x="4506685" y="16766"/>
            <a:ext cx="3178629" cy="584775"/>
          </a:xfrm>
          <a:prstGeom prst="rect">
            <a:avLst/>
          </a:prstGeom>
          <a:noFill/>
        </p:spPr>
        <p:txBody>
          <a:bodyPr wrap="square">
            <a:spAutoFit/>
          </a:bodyPr>
          <a:lstStyle/>
          <a:p>
            <a:r>
              <a:rPr lang="en-IN" sz="3200" dirty="0">
                <a:latin typeface="Algerian" panose="04020705040A02060702" pitchFamily="82" charset="0"/>
              </a:rPr>
              <a:t>SOURCE CODE</a:t>
            </a:r>
          </a:p>
        </p:txBody>
      </p:sp>
      <p:pic>
        <p:nvPicPr>
          <p:cNvPr id="15" name="Picture 14">
            <a:extLst>
              <a:ext uri="{FF2B5EF4-FFF2-40B4-BE49-F238E27FC236}">
                <a16:creationId xmlns:a16="http://schemas.microsoft.com/office/drawing/2014/main" id="{7A8F2171-4D85-EC93-39CE-54EA8D72241E}"/>
              </a:ext>
            </a:extLst>
          </p:cNvPr>
          <p:cNvPicPr>
            <a:picLocks noChangeAspect="1"/>
          </p:cNvPicPr>
          <p:nvPr/>
        </p:nvPicPr>
        <p:blipFill>
          <a:blip r:embed="rId5"/>
          <a:stretch>
            <a:fillRect/>
          </a:stretch>
        </p:blipFill>
        <p:spPr>
          <a:xfrm>
            <a:off x="1724296" y="601541"/>
            <a:ext cx="8969829" cy="6239693"/>
          </a:xfrm>
          <a:prstGeom prst="rect">
            <a:avLst/>
          </a:prstGeom>
        </p:spPr>
      </p:pic>
    </p:spTree>
    <p:extLst>
      <p:ext uri="{BB962C8B-B14F-4D97-AF65-F5344CB8AC3E}">
        <p14:creationId xmlns:p14="http://schemas.microsoft.com/office/powerpoint/2010/main" val="83977915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299</TotalTime>
  <Words>1224</Words>
  <Application>Microsoft Office PowerPoint</Application>
  <PresentationFormat>Widescreen</PresentationFormat>
  <Paragraphs>113</Paragraphs>
  <Slides>26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Abadi</vt:lpstr>
      <vt:lpstr>Algerian</vt:lpstr>
      <vt:lpstr>Arial</vt:lpstr>
      <vt:lpstr>Book Antiqua</vt:lpstr>
      <vt:lpstr>Calibri</vt:lpstr>
      <vt:lpstr>Calibri Light</vt:lpstr>
      <vt:lpstr>Californian FB</vt:lpstr>
      <vt:lpstr>Calisto MT</vt:lpstr>
      <vt:lpstr>Constantia</vt:lpstr>
      <vt:lpstr>Wingdings</vt:lpstr>
      <vt:lpstr>Office Theme</vt:lpstr>
      <vt:lpstr>Financial assistance</vt:lpstr>
      <vt:lpstr>Presented by</vt:lpstr>
      <vt:lpstr>Agenda</vt:lpstr>
      <vt:lpstr>PowerPoint Presentation</vt:lpstr>
      <vt:lpstr>The aim of this project is to design a portfolio using some of the libraries like matplotlotlib, pandas and so on. The main objective of this system is to provide details of the stocks and prices of its holding companies to the user/depositor. This software offers a wide range of standard modules providing a highly efficient stock market for all types of investors. It also offers the users to check their worth, gains , adding shares or selling shares. At last, but not least it also shows the users graph of the portfolio by comparing dates, respectively. </vt:lpstr>
      <vt:lpstr>Abstract</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assistance</dc:title>
  <dc:creator>Nandini Gogineni</dc:creator>
  <cp:lastModifiedBy>Nandini Gogineni</cp:lastModifiedBy>
  <cp:revision>6</cp:revision>
  <dcterms:created xsi:type="dcterms:W3CDTF">2022-12-04T14:46:48Z</dcterms:created>
  <dcterms:modified xsi:type="dcterms:W3CDTF">2022-12-06T06:34:53Z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